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58501E-4A97-4674-828F-921C4F98428E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633B5C-929C-4BB3-B73D-7B2A18D7F91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1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761971-F462-46B4-9C4F-376186F722C7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58D80A-7B9B-4EA8-8F99-B82223A7E8B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5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3E09FE-5CC3-4FC2-A54D-B0D9DF9FC40D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332EC6-7FF7-46FE-9E30-7C5D0B8D5A0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9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7864B2-66D3-4450-BE54-EE2CD112CFA8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A84C9-577D-42CB-8BF2-E49C8C8D67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46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C223CB-3F7E-4E50-9954-184682EE1022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A16F29-CA79-4E60-A1B8-77CBD75D16B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76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6487CD-8420-4E2D-B207-3E6CB11BA8E6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3A40DF-9EDD-48B5-9E43-1963A1460C0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0AD67D-B505-4935-966A-9E7B4CE1CE22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28AFD8-D60F-47EA-8955-92357BCF80E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54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4BD4BC-69A6-48C7-BA72-F34651B77C99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D6DA11-9F28-40B9-AB80-98DA8C7632C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5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664CCA-AD2D-4FB4-8458-B6B3060F85B5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C53322-1C6C-4FC2-8FBA-45608727866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0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2F8798-4B53-4031-B252-CDE44DE3D48B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CA12CD-5841-42C3-80B5-9971D2C90A7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48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42C60C-7537-498D-8575-86539C1D9833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F09B2D-EA55-49C4-B461-16DCB1966AA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A6C9CCF8-AFCC-48D7-820A-2027B10C728F}" type="datetime1">
              <a:rPr lang="en-GB"/>
              <a:pPr lvl="0"/>
              <a:t>24/04/2024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577481A3-3AAE-4A54-9680-3E1347A795D9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GB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GB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GB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GB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GB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GB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4.jpg"/><Relationship Id="rId7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292931" y="107661"/>
            <a:ext cx="7994068" cy="2387598"/>
          </a:xfrm>
        </p:spPr>
        <p:txBody>
          <a:bodyPr/>
          <a:lstStyle/>
          <a:p>
            <a:pPr lvl="0"/>
            <a:r>
              <a:rPr lang="en-GB">
                <a:latin typeface="Calibri" pitchFamily="34"/>
                <a:cs typeface="Calibri" pitchFamily="34"/>
              </a:rPr>
              <a:t>An Introduction to FEAST</a:t>
            </a:r>
          </a:p>
        </p:txBody>
      </p:sp>
      <p:sp>
        <p:nvSpPr>
          <p:cNvPr id="3" name="TextBox 5"/>
          <p:cNvSpPr txBox="1"/>
          <p:nvPr/>
        </p:nvSpPr>
        <p:spPr>
          <a:xfrm>
            <a:off x="5029200" y="5955121"/>
            <a:ext cx="525780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Ellie Allen, FEAST Programme Manager</a:t>
            </a:r>
          </a:p>
        </p:txBody>
      </p:sp>
      <p:pic>
        <p:nvPicPr>
          <p:cNvPr id="4" name="Picture 6" descr="A group of trees with text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585" y="2680856"/>
            <a:ext cx="3242124" cy="111529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1524003" y="2847112"/>
            <a:ext cx="9144000" cy="23875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88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ANY QUESTIONS?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1986104"/>
            <a:ext cx="5153887" cy="5779364"/>
          </a:xfrm>
        </p:spPr>
        <p:txBody>
          <a:bodyPr/>
          <a:lstStyle/>
          <a:p>
            <a:pPr lvl="0"/>
            <a:r>
              <a:rPr lang="en-GB" sz="2800" b="1">
                <a:latin typeface="Calibri" pitchFamily="34"/>
                <a:cs typeface="Calibri" pitchFamily="34"/>
              </a:rPr>
              <a:t>Ellie Allen </a:t>
            </a:r>
            <a:r>
              <a:rPr lang="en-GB" sz="2800">
                <a:latin typeface="Calibri" pitchFamily="34"/>
                <a:cs typeface="Calibri" pitchFamily="34"/>
              </a:rPr>
              <a:t/>
            </a:r>
            <a:br>
              <a:rPr lang="en-GB" sz="2800">
                <a:latin typeface="Calibri" pitchFamily="34"/>
                <a:cs typeface="Calibri" pitchFamily="34"/>
              </a:rPr>
            </a:br>
            <a:r>
              <a:rPr lang="en-GB" sz="2800">
                <a:latin typeface="Calibri" pitchFamily="34"/>
                <a:cs typeface="Calibri" pitchFamily="34"/>
              </a:rPr>
              <a:t>Programme Manager </a:t>
            </a:r>
            <a:br>
              <a:rPr lang="en-GB" sz="2800">
                <a:latin typeface="Calibri" pitchFamily="34"/>
                <a:cs typeface="Calibri" pitchFamily="34"/>
              </a:rPr>
            </a:br>
            <a:r>
              <a:rPr lang="en-GB" sz="2800">
                <a:latin typeface="Calibri" pitchFamily="34"/>
                <a:cs typeface="Calibri" pitchFamily="34"/>
              </a:rPr>
              <a:t/>
            </a:r>
            <a:br>
              <a:rPr lang="en-GB" sz="2800">
                <a:latin typeface="Calibri" pitchFamily="34"/>
                <a:cs typeface="Calibri" pitchFamily="34"/>
              </a:rPr>
            </a:br>
            <a:r>
              <a:rPr lang="en-GB" sz="2800">
                <a:latin typeface="Calibri" pitchFamily="34"/>
                <a:cs typeface="Calibri" pitchFamily="34"/>
              </a:rPr>
              <a:t/>
            </a:r>
            <a:br>
              <a:rPr lang="en-GB" sz="2800">
                <a:latin typeface="Calibri" pitchFamily="34"/>
                <a:cs typeface="Calibri" pitchFamily="34"/>
              </a:rPr>
            </a:br>
            <a:r>
              <a:rPr lang="en-GB" sz="2800">
                <a:latin typeface="Calibri" pitchFamily="34"/>
                <a:cs typeface="Calibri" pitchFamily="34"/>
              </a:rPr>
              <a:t/>
            </a:r>
            <a:br>
              <a:rPr lang="en-GB" sz="2800">
                <a:latin typeface="Calibri" pitchFamily="34"/>
                <a:cs typeface="Calibri" pitchFamily="34"/>
              </a:rPr>
            </a:br>
            <a:r>
              <a:rPr lang="en-GB" sz="2800">
                <a:latin typeface="Calibri" pitchFamily="34"/>
                <a:cs typeface="Calibri" pitchFamily="34"/>
              </a:rPr>
              <a:t/>
            </a:r>
            <a:br>
              <a:rPr lang="en-GB" sz="2800">
                <a:latin typeface="Calibri" pitchFamily="34"/>
                <a:cs typeface="Calibri" pitchFamily="34"/>
              </a:rPr>
            </a:br>
            <a:r>
              <a:rPr lang="en-GB" sz="2800">
                <a:latin typeface="Calibri" pitchFamily="34"/>
                <a:cs typeface="Calibri" pitchFamily="34"/>
              </a:rPr>
              <a:t>Ellie@creativekernow.org.uk</a:t>
            </a:r>
          </a:p>
        </p:txBody>
      </p:sp>
      <p:pic>
        <p:nvPicPr>
          <p:cNvPr id="3" name="Picture 4" descr="A person in a blue robe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8051"/>
          <a:stretch>
            <a:fillRect/>
          </a:stretch>
        </p:blipFill>
        <p:spPr>
          <a:xfrm>
            <a:off x="6307092" y="374501"/>
            <a:ext cx="5399998" cy="582785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5" descr="A group of trees with text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06" y="4495803"/>
            <a:ext cx="3242124" cy="111529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4" descr="A close-up of a logo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816" y="2010985"/>
            <a:ext cx="3746571" cy="168898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1"/>
          <p:cNvSpPr txBox="1"/>
          <p:nvPr/>
        </p:nvSpPr>
        <p:spPr>
          <a:xfrm>
            <a:off x="1105445" y="1784890"/>
            <a:ext cx="9865891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Creative Kernow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279120" y="4715405"/>
            <a:ext cx="149191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Cornwall365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1942240" y="4709973"/>
            <a:ext cx="235266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Screen Cornwall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6066102" y="4747317"/>
            <a:ext cx="149191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Carn to Cove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7620573" y="4715405"/>
            <a:ext cx="149191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FEAST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9175043" y="4716027"/>
            <a:ext cx="149191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C-Fylm</a:t>
            </a:r>
          </a:p>
        </p:txBody>
      </p:sp>
      <p:sp>
        <p:nvSpPr>
          <p:cNvPr id="9" name="TextBox 7"/>
          <p:cNvSpPr txBox="1"/>
          <p:nvPr/>
        </p:nvSpPr>
        <p:spPr>
          <a:xfrm>
            <a:off x="10729514" y="4715405"/>
            <a:ext cx="149191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Arts Lab</a:t>
            </a:r>
          </a:p>
        </p:txBody>
      </p:sp>
      <p:sp>
        <p:nvSpPr>
          <p:cNvPr id="10" name="TextBox 8"/>
          <p:cNvSpPr txBox="1"/>
          <p:nvPr/>
        </p:nvSpPr>
        <p:spPr>
          <a:xfrm>
            <a:off x="4574185" y="4707056"/>
            <a:ext cx="149191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Krowji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567019" y="3931435"/>
            <a:ext cx="303195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Creative Economy Support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3635151" y="3951369"/>
            <a:ext cx="3369984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Creative Hub Development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7445154" y="3954277"/>
            <a:ext cx="3369984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Creative Communities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964091" y="3164930"/>
            <a:ext cx="576" cy="510436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15" name="Straight Connector 15"/>
          <p:cNvCxnSpPr/>
          <p:nvPr/>
        </p:nvCxnSpPr>
        <p:spPr>
          <a:xfrm flipH="1">
            <a:off x="2092037" y="3678302"/>
            <a:ext cx="3872347" cy="0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16" name="Straight Connector 17"/>
          <p:cNvCxnSpPr/>
          <p:nvPr/>
        </p:nvCxnSpPr>
        <p:spPr>
          <a:xfrm>
            <a:off x="2092037" y="3678302"/>
            <a:ext cx="0" cy="256306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17" name="Straight Connector 23"/>
          <p:cNvCxnSpPr/>
          <p:nvPr/>
        </p:nvCxnSpPr>
        <p:spPr>
          <a:xfrm>
            <a:off x="2092037" y="4384191"/>
            <a:ext cx="0" cy="172648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18" name="Straight Connector 25"/>
          <p:cNvCxnSpPr/>
          <p:nvPr/>
        </p:nvCxnSpPr>
        <p:spPr>
          <a:xfrm>
            <a:off x="2092037" y="4556839"/>
            <a:ext cx="1026542" cy="0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19" name="Straight Connector 27"/>
          <p:cNvCxnSpPr>
            <a:endCxn id="5" idx="0"/>
          </p:cNvCxnSpPr>
          <p:nvPr/>
        </p:nvCxnSpPr>
        <p:spPr>
          <a:xfrm>
            <a:off x="3118579" y="4556839"/>
            <a:ext cx="0" cy="153134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0" name="Straight Connector 31"/>
          <p:cNvCxnSpPr/>
          <p:nvPr/>
        </p:nvCxnSpPr>
        <p:spPr>
          <a:xfrm flipH="1">
            <a:off x="1025078" y="4560560"/>
            <a:ext cx="1066959" cy="0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1" name="Straight Connector 33"/>
          <p:cNvCxnSpPr>
            <a:endCxn id="4" idx="0"/>
          </p:cNvCxnSpPr>
          <p:nvPr/>
        </p:nvCxnSpPr>
        <p:spPr>
          <a:xfrm>
            <a:off x="1025078" y="4556839"/>
            <a:ext cx="0" cy="158566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2" name="Straight Connector 36"/>
          <p:cNvCxnSpPr/>
          <p:nvPr/>
        </p:nvCxnSpPr>
        <p:spPr>
          <a:xfrm flipH="1">
            <a:off x="5957453" y="3678302"/>
            <a:ext cx="3172693" cy="0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3" name="Straight Connector 40"/>
          <p:cNvCxnSpPr/>
          <p:nvPr/>
        </p:nvCxnSpPr>
        <p:spPr>
          <a:xfrm>
            <a:off x="6701280" y="4554342"/>
            <a:ext cx="4760339" cy="0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4" name="Straight Connector 49"/>
          <p:cNvCxnSpPr/>
          <p:nvPr/>
        </p:nvCxnSpPr>
        <p:spPr>
          <a:xfrm>
            <a:off x="5320143" y="3678302"/>
            <a:ext cx="0" cy="256306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5" name="Straight Connector 51"/>
          <p:cNvCxnSpPr/>
          <p:nvPr/>
        </p:nvCxnSpPr>
        <p:spPr>
          <a:xfrm>
            <a:off x="9130146" y="3688131"/>
            <a:ext cx="0" cy="256316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6" name="Straight Connector 53"/>
          <p:cNvCxnSpPr>
            <a:endCxn id="10" idx="0"/>
          </p:cNvCxnSpPr>
          <p:nvPr/>
        </p:nvCxnSpPr>
        <p:spPr>
          <a:xfrm>
            <a:off x="5320143" y="4300770"/>
            <a:ext cx="0" cy="406286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7" name="Straight Connector 54"/>
          <p:cNvCxnSpPr/>
          <p:nvPr/>
        </p:nvCxnSpPr>
        <p:spPr>
          <a:xfrm>
            <a:off x="9130146" y="4384191"/>
            <a:ext cx="0" cy="170151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8" name="Straight Connector 58"/>
          <p:cNvCxnSpPr/>
          <p:nvPr/>
        </p:nvCxnSpPr>
        <p:spPr>
          <a:xfrm>
            <a:off x="6702579" y="4555348"/>
            <a:ext cx="0" cy="153135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29" name="Straight Connector 59"/>
          <p:cNvCxnSpPr/>
          <p:nvPr/>
        </p:nvCxnSpPr>
        <p:spPr>
          <a:xfrm>
            <a:off x="8378985" y="4548426"/>
            <a:ext cx="0" cy="153126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30" name="Straight Connector 60"/>
          <p:cNvCxnSpPr/>
          <p:nvPr/>
        </p:nvCxnSpPr>
        <p:spPr>
          <a:xfrm>
            <a:off x="9993038" y="4548426"/>
            <a:ext cx="0" cy="153135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cxnSp>
        <p:nvCxnSpPr>
          <p:cNvPr id="31" name="Straight Connector 61"/>
          <p:cNvCxnSpPr/>
          <p:nvPr/>
        </p:nvCxnSpPr>
        <p:spPr>
          <a:xfrm>
            <a:off x="11447775" y="4534573"/>
            <a:ext cx="0" cy="153126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</a:ln>
        </p:spPr>
      </p:cxnSp>
      <p:sp>
        <p:nvSpPr>
          <p:cNvPr id="32" name="TextBox 62"/>
          <p:cNvSpPr txBox="1"/>
          <p:nvPr/>
        </p:nvSpPr>
        <p:spPr>
          <a:xfrm>
            <a:off x="1105445" y="805522"/>
            <a:ext cx="9865891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Who are Creative Kernow?</a:t>
            </a:r>
          </a:p>
        </p:txBody>
      </p:sp>
      <p:pic>
        <p:nvPicPr>
          <p:cNvPr id="33" name="Picture 66" descr="A black text with a white background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600" y="5217639"/>
            <a:ext cx="1659087" cy="57072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4" name="Picture 68" descr="A black and white logo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178" y="5187555"/>
            <a:ext cx="1659069" cy="57072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5" name="Picture 70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6102" y="5290453"/>
            <a:ext cx="1447422" cy="49790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6" name="Picture 72" descr="A group of trees with text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573" y="5187555"/>
            <a:ext cx="1659069" cy="57072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7" name="Picture 74" descr="A black and white logo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1520" y="5236988"/>
            <a:ext cx="1414430" cy="48656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8" name="Picture 76" descr="A close-up of a sign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8389" y="5228703"/>
            <a:ext cx="1859816" cy="47060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/>
          </p:nvPr>
        </p:nvSpPr>
        <p:spPr>
          <a:xfrm>
            <a:off x="1524003" y="-346365"/>
            <a:ext cx="9144000" cy="2387598"/>
          </a:xfrm>
        </p:spPr>
        <p:txBody>
          <a:bodyPr anchorCtr="0"/>
          <a:lstStyle/>
          <a:p>
            <a:pPr lvl="0" algn="l"/>
            <a:r>
              <a:rPr lang="en-GB" b="1">
                <a:latin typeface="Calibri" pitchFamily="34"/>
                <a:cs typeface="Calibri" pitchFamily="34"/>
              </a:rPr>
              <a:t>FEAST</a:t>
            </a:r>
          </a:p>
        </p:txBody>
      </p:sp>
      <p:pic>
        <p:nvPicPr>
          <p:cNvPr id="3" name="Picture 4" descr="A group of trees with text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9872" y="577416"/>
            <a:ext cx="3242124" cy="11152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7"/>
          <p:cNvSpPr txBox="1"/>
          <p:nvPr/>
        </p:nvSpPr>
        <p:spPr>
          <a:xfrm>
            <a:off x="882862" y="2597874"/>
            <a:ext cx="10426272" cy="34778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Why does FEAST exist?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What are FEAST grants for? 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Who can apply for FEAST grants? 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What can you use FEAST grants for? 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How much can you apply for from FEAST?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/>
          </p:nvPr>
        </p:nvSpPr>
        <p:spPr>
          <a:xfrm>
            <a:off x="1524003" y="-346365"/>
            <a:ext cx="9144000" cy="2387598"/>
          </a:xfrm>
        </p:spPr>
        <p:txBody>
          <a:bodyPr anchorCtr="0"/>
          <a:lstStyle/>
          <a:p>
            <a:pPr lvl="0" algn="l"/>
            <a:r>
              <a:rPr lang="en-GB" b="1">
                <a:latin typeface="Calibri" pitchFamily="34"/>
                <a:cs typeface="Calibri" pitchFamily="34"/>
              </a:rPr>
              <a:t>How does it work? 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882862" y="2570158"/>
            <a:ext cx="10426272" cy="2800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Application form.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Book an appointment.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The FEAST roadshow.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Interviews.</a:t>
            </a:r>
          </a:p>
        </p:txBody>
      </p:sp>
      <p:pic>
        <p:nvPicPr>
          <p:cNvPr id="4" name="Picture 1" descr="A group of trees with text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9872" y="577416"/>
            <a:ext cx="3242124" cy="111529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/>
          </p:nvPr>
        </p:nvSpPr>
        <p:spPr>
          <a:xfrm>
            <a:off x="1524003" y="-346365"/>
            <a:ext cx="9144000" cy="2387598"/>
          </a:xfrm>
        </p:spPr>
        <p:txBody>
          <a:bodyPr anchorCtr="0"/>
          <a:lstStyle/>
          <a:p>
            <a:pPr lvl="0" algn="l"/>
            <a:r>
              <a:rPr lang="en-GB" b="1">
                <a:latin typeface="Calibri" pitchFamily="34"/>
                <a:cs typeface="Calibri" pitchFamily="34"/>
              </a:rPr>
              <a:t>Top Tips for applying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882862" y="2570158"/>
            <a:ext cx="11101318" cy="2800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Have you referred to the criteria / guidelines?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When does your project start?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Is your budget understandable?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Do you have enough match funding?</a:t>
            </a:r>
          </a:p>
        </p:txBody>
      </p:sp>
      <p:pic>
        <p:nvPicPr>
          <p:cNvPr id="4" name="Picture 1" descr="A group of trees with text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9872" y="577416"/>
            <a:ext cx="3242124" cy="111529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/>
          </p:nvPr>
        </p:nvSpPr>
        <p:spPr>
          <a:xfrm>
            <a:off x="1524003" y="-55412"/>
            <a:ext cx="9144000" cy="2387598"/>
          </a:xfrm>
        </p:spPr>
        <p:txBody>
          <a:bodyPr anchorCtr="0"/>
          <a:lstStyle/>
          <a:p>
            <a:pPr lvl="0" algn="l"/>
            <a:r>
              <a:rPr lang="en-GB" b="1">
                <a:latin typeface="Calibri" pitchFamily="34"/>
                <a:cs typeface="Calibri" pitchFamily="34"/>
              </a:rPr>
              <a:t>FEAST Festival’s Network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882862" y="2597874"/>
            <a:ext cx="10426272" cy="34778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What is the FEAST Festival’s Network? 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Who can be a member of the network? 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What are the benefits of being a network member? 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Funding for festivals. </a:t>
            </a:r>
          </a:p>
        </p:txBody>
      </p:sp>
      <p:pic>
        <p:nvPicPr>
          <p:cNvPr id="4" name="Picture 1" descr="A group of trees with text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9876" y="390603"/>
            <a:ext cx="3242124" cy="111529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/>
          </p:nvPr>
        </p:nvSpPr>
        <p:spPr>
          <a:xfrm>
            <a:off x="1524003" y="-55412"/>
            <a:ext cx="9144000" cy="2387598"/>
          </a:xfrm>
        </p:spPr>
        <p:txBody>
          <a:bodyPr anchorCtr="0"/>
          <a:lstStyle/>
          <a:p>
            <a:pPr lvl="0" algn="l"/>
            <a:r>
              <a:rPr lang="en-GB" b="1">
                <a:latin typeface="Calibri" pitchFamily="34"/>
                <a:cs typeface="Calibri" pitchFamily="34"/>
              </a:rPr>
              <a:t>Upcoming FEAST Deadlines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619624" y="2409617"/>
            <a:ext cx="10426272" cy="37856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Main Grants – Participation</a:t>
            </a:r>
            <a:r>
              <a:rPr lang="en-GB" sz="4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 </a:t>
            </a:r>
          </a:p>
          <a:p>
            <a:pPr marL="1028700" marR="0" lvl="1" indent="-5715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Monday 29</a:t>
            </a:r>
            <a:r>
              <a:rPr lang="en-GB" sz="3600" b="0" i="0" u="none" strike="noStrike" kern="1200" cap="none" spc="0" baseline="3000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th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 April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Open Smaller Grant</a:t>
            </a:r>
          </a:p>
          <a:p>
            <a:pPr marL="1028700" marR="0" lvl="1" indent="-5715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Monday 3</a:t>
            </a:r>
            <a:r>
              <a:rPr lang="en-GB" sz="3600" b="0" i="0" u="none" strike="noStrike" kern="1200" cap="none" spc="0" baseline="3000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rd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 </a:t>
            </a:r>
            <a:r>
              <a:rPr lang="en-GB" sz="3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June</a:t>
            </a:r>
            <a:endParaRPr lang="en-GB" sz="36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cs typeface="Calibri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Festival </a:t>
            </a:r>
            <a:r>
              <a:rPr lang="en-GB" sz="4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Enhancement </a:t>
            </a:r>
            <a:r>
              <a:rPr lang="en-GB" sz="44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Grant </a:t>
            </a:r>
          </a:p>
          <a:p>
            <a:pPr marL="1028700" marR="0" lvl="1" indent="-5715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Monday 3</a:t>
            </a:r>
            <a:r>
              <a:rPr lang="en-GB" sz="3600" b="0" i="0" u="none" strike="noStrike" kern="1200" cap="none" spc="0" baseline="3000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rd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 June</a:t>
            </a:r>
            <a:endParaRPr lang="en-GB" sz="3600" b="1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cs typeface="Calibri" pitchFamily="34"/>
            </a:endParaRPr>
          </a:p>
        </p:txBody>
      </p:sp>
      <p:pic>
        <p:nvPicPr>
          <p:cNvPr id="4" name="Picture 1" descr="A group of trees with text&#10;&#10;Description automatically generated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9876" y="400434"/>
            <a:ext cx="3242124" cy="111529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440" y="1787304"/>
            <a:ext cx="5597234" cy="11668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3"/>
          <p:cNvSpPr txBox="1"/>
          <p:nvPr/>
        </p:nvSpPr>
        <p:spPr>
          <a:xfrm>
            <a:off x="1614053" y="3429000"/>
            <a:ext cx="9144000" cy="7459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4th – 6</a:t>
            </a:r>
            <a:r>
              <a:rPr lang="en-GB" sz="4400" b="1" i="0" u="none" strike="noStrike" kern="1200" cap="none" spc="0" baseline="3000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th</a:t>
            </a:r>
            <a:r>
              <a:rPr lang="en-GB" sz="4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Calibri" pitchFamily="34"/>
              </a:rPr>
              <a:t> October 2024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062BA933567A408CDEA872F930A350" ma:contentTypeVersion="18" ma:contentTypeDescription="Create a new document." ma:contentTypeScope="" ma:versionID="fbc06c4ef4f42525b923c688bca3b6e2">
  <xsd:schema xmlns:xsd="http://www.w3.org/2001/XMLSchema" xmlns:xs="http://www.w3.org/2001/XMLSchema" xmlns:p="http://schemas.microsoft.com/office/2006/metadata/properties" xmlns:ns2="473db917-a697-4e36-b6a1-8f3d771210dd" xmlns:ns3="b66f0e3f-90a7-45ae-a0eb-e18f078cda6e" targetNamespace="http://schemas.microsoft.com/office/2006/metadata/properties" ma:root="true" ma:fieldsID="ea439e37df4da5fa9ed4369333a94c7f" ns2:_="" ns3:_="">
    <xsd:import namespace="473db917-a697-4e36-b6a1-8f3d771210dd"/>
    <xsd:import namespace="b66f0e3f-90a7-45ae-a0eb-e18f078cd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db917-a697-4e36-b6a1-8f3d77121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4963e68-3720-4cf0-8bf9-535328b890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6f0e3f-90a7-45ae-a0eb-e18f078cda6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7f43b2f-72ae-4fdf-bbd9-74b184850dd1}" ma:internalName="TaxCatchAll" ma:showField="CatchAllData" ma:web="b66f0e3f-90a7-45ae-a0eb-e18f078cda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DD9ED0-B3E3-4F7E-ADA6-F477401ED6AE}"/>
</file>

<file path=customXml/itemProps2.xml><?xml version="1.0" encoding="utf-8"?>
<ds:datastoreItem xmlns:ds="http://schemas.openxmlformats.org/officeDocument/2006/customXml" ds:itemID="{728DBA54-66A3-482E-89E2-86CA95F92F32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 Theme</vt:lpstr>
      <vt:lpstr>An Introduction to FEAST</vt:lpstr>
      <vt:lpstr>Ellie Allen  Programme Manager      Ellie@creativekernow.org.uk</vt:lpstr>
      <vt:lpstr>PowerPoint Presentation</vt:lpstr>
      <vt:lpstr>FEAST</vt:lpstr>
      <vt:lpstr>How does it work? </vt:lpstr>
      <vt:lpstr>Top Tips for applying</vt:lpstr>
      <vt:lpstr>FEAST Festival’s Network</vt:lpstr>
      <vt:lpstr>Upcoming FEAST Deadlines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FEAST</dc:title>
  <dc:creator>Catherine Mountford</dc:creator>
  <cp:lastModifiedBy>Stephanie Thomas</cp:lastModifiedBy>
  <cp:revision>7</cp:revision>
  <dcterms:created xsi:type="dcterms:W3CDTF">2024-04-24T10:51:35Z</dcterms:created>
  <dcterms:modified xsi:type="dcterms:W3CDTF">2024-04-24T13:20:17Z</dcterms:modified>
</cp:coreProperties>
</file>