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64" r:id="rId7"/>
    <p:sldId id="267" r:id="rId8"/>
    <p:sldId id="266" r:id="rId9"/>
    <p:sldId id="265" r:id="rId10"/>
    <p:sldId id="270" r:id="rId11"/>
    <p:sldId id="269" r:id="rId12"/>
    <p:sldId id="268" r:id="rId13"/>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46C95E-E536-4D41-9BA5-B48E6315BBC2}" v="2" dt="2023-11-07T18:57:46.61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500" y="9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Newton" userId="693ceb50-8fab-4d12-b85a-3cb25f53d793" providerId="ADAL" clId="{0246C95E-E536-4D41-9BA5-B48E6315BBC2}"/>
    <pc:docChg chg="custSel modSld">
      <pc:chgData name="Helen Newton" userId="693ceb50-8fab-4d12-b85a-3cb25f53d793" providerId="ADAL" clId="{0246C95E-E536-4D41-9BA5-B48E6315BBC2}" dt="2023-11-07T18:55:15.944" v="445" actId="20577"/>
      <pc:docMkLst>
        <pc:docMk/>
      </pc:docMkLst>
      <pc:sldChg chg="modSp mod">
        <pc:chgData name="Helen Newton" userId="693ceb50-8fab-4d12-b85a-3cb25f53d793" providerId="ADAL" clId="{0246C95E-E536-4D41-9BA5-B48E6315BBC2}" dt="2023-11-07T13:41:28.024" v="343" actId="20577"/>
        <pc:sldMkLst>
          <pc:docMk/>
          <pc:sldMk cId="0" sldId="257"/>
        </pc:sldMkLst>
        <pc:spChg chg="mod">
          <ac:chgData name="Helen Newton" userId="693ceb50-8fab-4d12-b85a-3cb25f53d793" providerId="ADAL" clId="{0246C95E-E536-4D41-9BA5-B48E6315BBC2}" dt="2023-11-07T13:41:28.024" v="343" actId="20577"/>
          <ac:spMkLst>
            <pc:docMk/>
            <pc:sldMk cId="0" sldId="257"/>
            <ac:spMk id="8" creationId="{299725B9-2ECC-B99C-F0BB-630674D827AD}"/>
          </ac:spMkLst>
        </pc:spChg>
      </pc:sldChg>
      <pc:sldChg chg="modSp mod">
        <pc:chgData name="Helen Newton" userId="693ceb50-8fab-4d12-b85a-3cb25f53d793" providerId="ADAL" clId="{0246C95E-E536-4D41-9BA5-B48E6315BBC2}" dt="2023-10-27T10:16:39.867" v="75" actId="20577"/>
        <pc:sldMkLst>
          <pc:docMk/>
          <pc:sldMk cId="1052782354" sldId="265"/>
        </pc:sldMkLst>
        <pc:spChg chg="mod">
          <ac:chgData name="Helen Newton" userId="693ceb50-8fab-4d12-b85a-3cb25f53d793" providerId="ADAL" clId="{0246C95E-E536-4D41-9BA5-B48E6315BBC2}" dt="2023-10-27T10:16:39.867" v="75" actId="20577"/>
          <ac:spMkLst>
            <pc:docMk/>
            <pc:sldMk cId="1052782354" sldId="265"/>
            <ac:spMk id="8" creationId="{299725B9-2ECC-B99C-F0BB-630674D827AD}"/>
          </ac:spMkLst>
        </pc:spChg>
      </pc:sldChg>
      <pc:sldChg chg="modSp mod">
        <pc:chgData name="Helen Newton" userId="693ceb50-8fab-4d12-b85a-3cb25f53d793" providerId="ADAL" clId="{0246C95E-E536-4D41-9BA5-B48E6315BBC2}" dt="2023-11-07T18:55:15.944" v="445" actId="20577"/>
        <pc:sldMkLst>
          <pc:docMk/>
          <pc:sldMk cId="2574047939" sldId="266"/>
        </pc:sldMkLst>
        <pc:spChg chg="mod">
          <ac:chgData name="Helen Newton" userId="693ceb50-8fab-4d12-b85a-3cb25f53d793" providerId="ADAL" clId="{0246C95E-E536-4D41-9BA5-B48E6315BBC2}" dt="2023-11-07T18:55:15.944" v="445" actId="20577"/>
          <ac:spMkLst>
            <pc:docMk/>
            <pc:sldMk cId="2574047939" sldId="266"/>
            <ac:spMk id="8" creationId="{299725B9-2ECC-B99C-F0BB-630674D827AD}"/>
          </ac:spMkLst>
        </pc:spChg>
      </pc:sldChg>
      <pc:sldChg chg="modSp mod">
        <pc:chgData name="Helen Newton" userId="693ceb50-8fab-4d12-b85a-3cb25f53d793" providerId="ADAL" clId="{0246C95E-E536-4D41-9BA5-B48E6315BBC2}" dt="2023-10-27T10:21:54.044" v="317" actId="113"/>
        <pc:sldMkLst>
          <pc:docMk/>
          <pc:sldMk cId="4294222192" sldId="269"/>
        </pc:sldMkLst>
        <pc:spChg chg="mod">
          <ac:chgData name="Helen Newton" userId="693ceb50-8fab-4d12-b85a-3cb25f53d793" providerId="ADAL" clId="{0246C95E-E536-4D41-9BA5-B48E6315BBC2}" dt="2023-10-27T10:21:54.044" v="317" actId="113"/>
          <ac:spMkLst>
            <pc:docMk/>
            <pc:sldMk cId="4294222192" sldId="269"/>
            <ac:spMk id="8" creationId="{299725B9-2ECC-B99C-F0BB-630674D827AD}"/>
          </ac:spMkLst>
        </pc:spChg>
      </pc:sldChg>
      <pc:sldChg chg="modSp mod">
        <pc:chgData name="Helen Newton" userId="693ceb50-8fab-4d12-b85a-3cb25f53d793" providerId="ADAL" clId="{0246C95E-E536-4D41-9BA5-B48E6315BBC2}" dt="2023-10-27T10:17:22.515" v="101" actId="5793"/>
        <pc:sldMkLst>
          <pc:docMk/>
          <pc:sldMk cId="2248922757" sldId="270"/>
        </pc:sldMkLst>
        <pc:spChg chg="mod">
          <ac:chgData name="Helen Newton" userId="693ceb50-8fab-4d12-b85a-3cb25f53d793" providerId="ADAL" clId="{0246C95E-E536-4D41-9BA5-B48E6315BBC2}" dt="2023-10-27T10:17:22.515" v="101" actId="5793"/>
          <ac:spMkLst>
            <pc:docMk/>
            <pc:sldMk cId="2248922757" sldId="270"/>
            <ac:spMk id="8" creationId="{299725B9-2ECC-B99C-F0BB-630674D827A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11/7/2023</a:t>
            </a:fld>
            <a:endParaRPr lang="en-US"/>
          </a:p>
        </p:txBody>
      </p:sp>
      <p:sp>
        <p:nvSpPr>
          <p:cNvPr id="6" name="Holder 6"/>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11/7/2023</a:t>
            </a:fld>
            <a:endParaRPr lang="en-US"/>
          </a:p>
        </p:txBody>
      </p:sp>
      <p:sp>
        <p:nvSpPr>
          <p:cNvPr id="6" name="Holder 6"/>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Century Gothic"/>
                <a:cs typeface="Century Gothic"/>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11/7/2023</a:t>
            </a:fld>
            <a:endParaRPr lang="en-US"/>
          </a:p>
        </p:txBody>
      </p:sp>
      <p:sp>
        <p:nvSpPr>
          <p:cNvPr id="7" name="Holder 7"/>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11/7/2023</a:t>
            </a:fld>
            <a:endParaRPr lang="en-US"/>
          </a:p>
        </p:txBody>
      </p:sp>
      <p:sp>
        <p:nvSpPr>
          <p:cNvPr id="5" name="Holder 5"/>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11/7/2023</a:t>
            </a:fld>
            <a:endParaRPr lang="en-US"/>
          </a:p>
        </p:txBody>
      </p:sp>
      <p:sp>
        <p:nvSpPr>
          <p:cNvPr id="4" name="Holder 4"/>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384153"/>
            <a:ext cx="9804400" cy="299720"/>
          </a:xfrm>
          <a:prstGeom prst="rect">
            <a:avLst/>
          </a:prstGeom>
        </p:spPr>
        <p:txBody>
          <a:bodyPr wrap="square" lIns="0" tIns="0" rIns="0" bIns="0">
            <a:spAutoFit/>
          </a:bodyPr>
          <a:lstStyle>
            <a:lvl1pPr>
              <a:defRPr sz="1800" b="0" i="0">
                <a:solidFill>
                  <a:srgbClr val="231F20"/>
                </a:solidFill>
                <a:latin typeface="Century Gothic"/>
                <a:cs typeface="Century Gothic"/>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11/7/2023</a:t>
            </a:fld>
            <a:endParaRPr lang="en-US"/>
          </a:p>
        </p:txBody>
      </p:sp>
      <p:sp>
        <p:nvSpPr>
          <p:cNvPr id="6" name="Holder 6"/>
          <p:cNvSpPr>
            <a:spLocks noGrp="1"/>
          </p:cNvSpPr>
          <p:nvPr>
            <p:ph type="sldNum" sz="quarter" idx="7"/>
          </p:nvPr>
        </p:nvSpPr>
        <p:spPr>
          <a:xfrm>
            <a:off x="10196700" y="7052385"/>
            <a:ext cx="139700" cy="201295"/>
          </a:xfrm>
          <a:prstGeom prst="rect">
            <a:avLst/>
          </a:prstGeom>
        </p:spPr>
        <p:txBody>
          <a:bodyPr wrap="square" lIns="0" tIns="0" rIns="0" bIns="0">
            <a:spAutoFit/>
          </a:bodyPr>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234800" y="7065085"/>
            <a:ext cx="63500" cy="175895"/>
          </a:xfrm>
          <a:prstGeom prst="rect">
            <a:avLst/>
          </a:prstGeom>
        </p:spPr>
        <p:txBody>
          <a:bodyPr vert="horz" wrap="square" lIns="0" tIns="2540" rIns="0" bIns="0" rtlCol="0">
            <a:spAutoFit/>
          </a:bodyPr>
          <a:lstStyle/>
          <a:p>
            <a:pPr>
              <a:lnSpc>
                <a:spcPct val="100000"/>
              </a:lnSpc>
              <a:spcBef>
                <a:spcPts val="20"/>
              </a:spcBef>
            </a:pPr>
            <a:r>
              <a:rPr sz="1000" b="1" dirty="0">
                <a:solidFill>
                  <a:srgbClr val="231F20"/>
                </a:solidFill>
                <a:latin typeface="Palatino Linotype"/>
                <a:cs typeface="Palatino Linotype"/>
              </a:rPr>
              <a:t>1</a:t>
            </a:r>
            <a:endParaRPr sz="1000">
              <a:latin typeface="Palatino Linotype"/>
              <a:cs typeface="Palatino Linotype"/>
            </a:endParaRPr>
          </a:p>
        </p:txBody>
      </p:sp>
      <p:sp>
        <p:nvSpPr>
          <p:cNvPr id="3" name="object 3"/>
          <p:cNvSpPr/>
          <p:nvPr/>
        </p:nvSpPr>
        <p:spPr>
          <a:xfrm>
            <a:off x="0" y="12"/>
            <a:ext cx="10692130" cy="7560309"/>
          </a:xfrm>
          <a:custGeom>
            <a:avLst/>
            <a:gdLst/>
            <a:ahLst/>
            <a:cxnLst/>
            <a:rect l="l" t="t" r="r" b="b"/>
            <a:pathLst>
              <a:path w="10692130" h="7560309">
                <a:moveTo>
                  <a:pt x="0" y="7559992"/>
                </a:moveTo>
                <a:lnTo>
                  <a:pt x="10692003" y="7559992"/>
                </a:lnTo>
                <a:lnTo>
                  <a:pt x="10692003" y="0"/>
                </a:lnTo>
                <a:lnTo>
                  <a:pt x="0" y="0"/>
                </a:lnTo>
                <a:lnTo>
                  <a:pt x="0" y="7559992"/>
                </a:lnTo>
                <a:close/>
              </a:path>
            </a:pathLst>
          </a:custGeom>
          <a:solidFill>
            <a:srgbClr val="0073A2"/>
          </a:solidFill>
        </p:spPr>
        <p:txBody>
          <a:bodyPr wrap="square" lIns="0" tIns="0" rIns="0" bIns="0" rtlCol="0"/>
          <a:lstStyle/>
          <a:p>
            <a:endParaRPr/>
          </a:p>
        </p:txBody>
      </p:sp>
      <p:sp>
        <p:nvSpPr>
          <p:cNvPr id="4" name="object 4"/>
          <p:cNvSpPr/>
          <p:nvPr/>
        </p:nvSpPr>
        <p:spPr>
          <a:xfrm>
            <a:off x="0" y="0"/>
            <a:ext cx="6632803" cy="7560005"/>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5603299" y="4049640"/>
            <a:ext cx="3844925" cy="1258678"/>
          </a:xfrm>
          <a:prstGeom prst="rect">
            <a:avLst/>
          </a:prstGeom>
        </p:spPr>
        <p:txBody>
          <a:bodyPr vert="horz" wrap="square" lIns="0" tIns="12065" rIns="0" bIns="0" rtlCol="0">
            <a:spAutoFit/>
          </a:bodyPr>
          <a:lstStyle/>
          <a:p>
            <a:pPr marL="12700">
              <a:lnSpc>
                <a:spcPct val="100000"/>
              </a:lnSpc>
              <a:spcBef>
                <a:spcPts val="95"/>
              </a:spcBef>
            </a:pPr>
            <a:r>
              <a:rPr sz="2450" spc="-5" dirty="0">
                <a:solidFill>
                  <a:srgbClr val="FFFFFF"/>
                </a:solidFill>
                <a:latin typeface="Century Gothic"/>
                <a:cs typeface="Century Gothic"/>
              </a:rPr>
              <a:t>The </a:t>
            </a:r>
            <a:r>
              <a:rPr sz="2450" spc="-25" dirty="0">
                <a:solidFill>
                  <a:srgbClr val="FFFFFF"/>
                </a:solidFill>
                <a:latin typeface="Century Gothic"/>
                <a:cs typeface="Century Gothic"/>
              </a:rPr>
              <a:t>Duchy </a:t>
            </a:r>
            <a:r>
              <a:rPr sz="2450" spc="-10" dirty="0">
                <a:solidFill>
                  <a:srgbClr val="FFFFFF"/>
                </a:solidFill>
                <a:latin typeface="Century Gothic"/>
                <a:cs typeface="Century Gothic"/>
              </a:rPr>
              <a:t>Health</a:t>
            </a:r>
            <a:r>
              <a:rPr sz="2450" spc="-35" dirty="0">
                <a:solidFill>
                  <a:srgbClr val="FFFFFF"/>
                </a:solidFill>
                <a:latin typeface="Century Gothic"/>
                <a:cs typeface="Century Gothic"/>
              </a:rPr>
              <a:t> </a:t>
            </a:r>
            <a:r>
              <a:rPr sz="2450" spc="5" dirty="0">
                <a:solidFill>
                  <a:srgbClr val="FFFFFF"/>
                </a:solidFill>
                <a:latin typeface="Century Gothic"/>
                <a:cs typeface="Century Gothic"/>
              </a:rPr>
              <a:t>Charity</a:t>
            </a:r>
            <a:endParaRPr sz="2450" dirty="0">
              <a:latin typeface="Century Gothic"/>
              <a:cs typeface="Century Gothic"/>
            </a:endParaRPr>
          </a:p>
          <a:p>
            <a:pPr>
              <a:lnSpc>
                <a:spcPct val="100000"/>
              </a:lnSpc>
              <a:spcBef>
                <a:spcPts val="45"/>
              </a:spcBef>
            </a:pPr>
            <a:endParaRPr sz="2250" dirty="0">
              <a:latin typeface="Century Gothic"/>
              <a:cs typeface="Century Gothic"/>
            </a:endParaRPr>
          </a:p>
          <a:p>
            <a:pPr marL="12700">
              <a:lnSpc>
                <a:spcPct val="100000"/>
              </a:lnSpc>
            </a:pPr>
            <a:r>
              <a:rPr lang="en-GB" sz="1700" spc="-15" dirty="0">
                <a:solidFill>
                  <a:srgbClr val="FFFFFF"/>
                </a:solidFill>
                <a:latin typeface="Century Gothic"/>
                <a:cs typeface="Century Gothic"/>
              </a:rPr>
              <a:t>Cornwall’s leading grant giving health charity</a:t>
            </a:r>
            <a:endParaRPr sz="1700" dirty="0">
              <a:latin typeface="Century Gothic"/>
              <a:cs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2</a:t>
            </a:fld>
            <a:endParaRPr dirty="0"/>
          </a:p>
        </p:txBody>
      </p:sp>
      <p:sp>
        <p:nvSpPr>
          <p:cNvPr id="4" name="object 4"/>
          <p:cNvSpPr txBox="1">
            <a:spLocks noGrp="1"/>
          </p:cNvSpPr>
          <p:nvPr>
            <p:ph type="title"/>
          </p:nvPr>
        </p:nvSpPr>
        <p:spPr>
          <a:xfrm>
            <a:off x="469900" y="504825"/>
            <a:ext cx="69342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Our mission</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739455"/>
            <a:ext cx="9624060" cy="478517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lnSpc>
                <a:spcPct val="200000"/>
              </a:lnSpc>
            </a:pPr>
            <a:r>
              <a:rPr lang="en-GB" sz="4000" kern="0" dirty="0">
                <a:solidFill>
                  <a:sysClr val="windowText" lastClr="000000"/>
                </a:solidFill>
                <a:latin typeface="Century Gothic" panose="020B0502020202020204" pitchFamily="34" charset="0"/>
              </a:rPr>
              <a:t>To promote health and </a:t>
            </a:r>
            <a:r>
              <a:rPr lang="en-GB" sz="4000" kern="0">
                <a:solidFill>
                  <a:sysClr val="windowText" lastClr="000000"/>
                </a:solidFill>
                <a:latin typeface="Century Gothic" panose="020B0502020202020204" pitchFamily="34" charset="0"/>
              </a:rPr>
              <a:t>wellbeing and the </a:t>
            </a:r>
            <a:r>
              <a:rPr lang="en-GB" sz="4000" kern="0" dirty="0">
                <a:solidFill>
                  <a:sysClr val="windowText" lastClr="000000"/>
                </a:solidFill>
                <a:latin typeface="Century Gothic" panose="020B0502020202020204" pitchFamily="34" charset="0"/>
              </a:rPr>
              <a:t>prevention of sickness in Cornwall</a:t>
            </a:r>
          </a:p>
          <a:p>
            <a:endParaRPr lang="en-GB" sz="4400" kern="0" dirty="0">
              <a:solidFill>
                <a:sysClr val="windowText" lastClr="000000"/>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3</a:t>
            </a:fld>
            <a:endParaRPr dirty="0"/>
          </a:p>
        </p:txBody>
      </p:sp>
      <p:sp>
        <p:nvSpPr>
          <p:cNvPr id="4" name="object 4"/>
          <p:cNvSpPr txBox="1">
            <a:spLocks noGrp="1"/>
          </p:cNvSpPr>
          <p:nvPr>
            <p:ph type="title"/>
          </p:nvPr>
        </p:nvSpPr>
        <p:spPr>
          <a:xfrm>
            <a:off x="469900" y="504825"/>
            <a:ext cx="69342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Where we came from</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419225"/>
            <a:ext cx="9624060" cy="563316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When the public raised funds to build Cornwall’s first private hospital it changed the lives of many who now had a choice of where they could have their operation or treatment</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After 10 years the hospital was sold to a private company, which specialised in the running of hospitals, to secure the ongoing funding required for refurbishment and new equipment</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The £5m proceeds from the sale were placed into a charitable trust, and Duchy Health Charity was born.  The annual income from that investment now funds our vital work</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The Charity is completely volunteer Trustee led with a Board of 12 Trustees and one member of staff who provides administration and governance support to the Board</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Since our inception we have given out over £9m of grant funding to smaller health and wellbeing related charities for the benefit of those living in Cornwall</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3271116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4</a:t>
            </a:fld>
            <a:endParaRPr dirty="0"/>
          </a:p>
        </p:txBody>
      </p:sp>
      <p:sp>
        <p:nvSpPr>
          <p:cNvPr id="4" name="object 4"/>
          <p:cNvSpPr txBox="1">
            <a:spLocks noGrp="1"/>
          </p:cNvSpPr>
          <p:nvPr>
            <p:ph type="title"/>
          </p:nvPr>
        </p:nvSpPr>
        <p:spPr>
          <a:xfrm>
            <a:off x="469900" y="504825"/>
            <a:ext cx="9624060" cy="997709"/>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Prevention - identifying needs and actions to strengthen health provision</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447040" y="21050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Always looking for ways to make a difference Duchy Health Charity is a catalyst for change</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Through our Cornwall-wide network we can identify and realise synergies and share ideas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Through seminars and conferences we have showcased national and local research and best practice which has received wide recognition across the NHS and beyond</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As a result, Cornwall now has a network of social prescribers within the reach of most communities – all within the last 4 years</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60512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5</a:t>
            </a:fld>
            <a:endParaRPr dirty="0"/>
          </a:p>
        </p:txBody>
      </p:sp>
      <p:sp>
        <p:nvSpPr>
          <p:cNvPr id="4" name="object 4"/>
          <p:cNvSpPr txBox="1">
            <a:spLocks noGrp="1"/>
          </p:cNvSpPr>
          <p:nvPr>
            <p:ph type="title"/>
          </p:nvPr>
        </p:nvSpPr>
        <p:spPr>
          <a:xfrm>
            <a:off x="469900" y="504825"/>
            <a:ext cx="9624060" cy="997709"/>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children and young people</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469900" y="21812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Recognising the need for young people at school to be able to talk privately about things that concern them – diet/nutrition, self image, domestic abuse, housing, sex and relationships, addiction, mental health etc - we developed the first ever Integrated Health and Wellbeing Centres in schools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Initially in 3 schools the pilot has been extended to include a further 3 schools </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Another new Centre at Humphry Davy School in Penzance is due for launch in January 2024, with the inclusion of a further location in East Cornwall in the discussion stages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Using the principles of social prescribing and working closely with CHAOS Group’s Young People’s Social Prescribing Link Worker these centres not only support the children and young people but also their families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5740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6</a:t>
            </a:fld>
            <a:endParaRPr dirty="0"/>
          </a:p>
        </p:txBody>
      </p:sp>
      <p:sp>
        <p:nvSpPr>
          <p:cNvPr id="4" name="object 4"/>
          <p:cNvSpPr txBox="1">
            <a:spLocks noGrp="1"/>
          </p:cNvSpPr>
          <p:nvPr>
            <p:ph type="title"/>
          </p:nvPr>
        </p:nvSpPr>
        <p:spPr>
          <a:xfrm>
            <a:off x="469900" y="504825"/>
            <a:ext cx="92964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grant giving</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8002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We give grants to charities great and small who contribute to healthy lives in Cornwall</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Applications are received through an easy to use electronic application form on our website and considered by our Grant Committee</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We can support registered charities, CIO’s, and CIC’s or social enterprises looking for funding to develop projects related to improving health and wellbeing and the provision of healthcare for the benefit of people of all ages living in Cornwall and the Isles of Scilly</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We do not give grants to individuals, commercial businesses, profit making organisations, groups whose beneficiaries are not people, or applications that duplicate an existing provision</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105278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7</a:t>
            </a:fld>
            <a:endParaRPr dirty="0"/>
          </a:p>
        </p:txBody>
      </p:sp>
      <p:sp>
        <p:nvSpPr>
          <p:cNvPr id="4" name="object 4"/>
          <p:cNvSpPr txBox="1">
            <a:spLocks noGrp="1"/>
          </p:cNvSpPr>
          <p:nvPr>
            <p:ph type="title"/>
          </p:nvPr>
        </p:nvSpPr>
        <p:spPr>
          <a:xfrm>
            <a:off x="469900" y="504825"/>
            <a:ext cx="92964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cost of living fund</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8002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At the start of 2023 the Duchy Health Charity Board recognised that the high price of energy and the fastest rise in living costs experienced within a lifetime is impacting heavily on those on low incomes and with underlying health concerns</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The Trustees set aside £50,000 to meet the most urgent calls for help and asked Cornwall Community Foundation (CCF) to manage the distribution of funds on our behalf</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This money has since provided smaller, much needed health and wellbeing related charities and community organisations with a vital lifeline across Cornwall and the Isles of Scilly</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24892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8</a:t>
            </a:fld>
            <a:endParaRPr dirty="0"/>
          </a:p>
        </p:txBody>
      </p:sp>
      <p:sp>
        <p:nvSpPr>
          <p:cNvPr id="4" name="object 4"/>
          <p:cNvSpPr txBox="1">
            <a:spLocks noGrp="1"/>
          </p:cNvSpPr>
          <p:nvPr>
            <p:ph type="title"/>
          </p:nvPr>
        </p:nvSpPr>
        <p:spPr>
          <a:xfrm>
            <a:off x="469900" y="504825"/>
            <a:ext cx="91440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funded projects</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469900" y="1419225"/>
            <a:ext cx="9677400" cy="57150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sz="1700" b="1" kern="0" dirty="0">
                <a:solidFill>
                  <a:srgbClr val="009999"/>
                </a:solidFill>
                <a:latin typeface="Century Gothic" panose="020B0502020202020204" pitchFamily="34" charset="0"/>
              </a:rPr>
              <a:t>Just a few of our recently funded projects</a:t>
            </a:r>
            <a:br>
              <a:rPr lang="en-GB" sz="1700" kern="0" dirty="0">
                <a:solidFill>
                  <a:sysClr val="windowText" lastClr="000000"/>
                </a:solidFill>
                <a:latin typeface="Century Gothic" panose="020B0502020202020204" pitchFamily="34" charset="0"/>
              </a:rPr>
            </a:br>
            <a:endParaRPr lang="en-GB" sz="17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a:solidFill>
                  <a:sysClr val="windowText" lastClr="000000"/>
                </a:solidFill>
                <a:latin typeface="Century Gothic" panose="020B0502020202020204" pitchFamily="34" charset="0"/>
              </a:rPr>
              <a:t>Young people’s social prescribing, Truro, St Austell and Penzance</a:t>
            </a:r>
            <a:br>
              <a:rPr lang="en-GB" sz="1600" kern="0" dirty="0">
                <a:solidFill>
                  <a:sysClr val="windowText" lastClr="000000"/>
                </a:solidFill>
                <a:latin typeface="Century Gothic" panose="020B0502020202020204" pitchFamily="34" charset="0"/>
              </a:rPr>
            </a:b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a:solidFill>
                  <a:sysClr val="windowText" lastClr="000000"/>
                </a:solidFill>
                <a:latin typeface="Century Gothic" panose="020B0502020202020204" pitchFamily="34" charset="0"/>
              </a:rPr>
              <a:t>Nine Maidens Alternative Provision Academy, Four Lanes – quiet spaces project</a:t>
            </a:r>
            <a:br>
              <a:rPr lang="en-GB" sz="1600" kern="0" dirty="0">
                <a:solidFill>
                  <a:sysClr val="windowText" lastClr="000000"/>
                </a:solidFill>
                <a:latin typeface="Century Gothic" panose="020B0502020202020204" pitchFamily="34" charset="0"/>
              </a:rPr>
            </a:b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a:solidFill>
                  <a:sysClr val="windowText" lastClr="000000"/>
                </a:solidFill>
                <a:latin typeface="Century Gothic" panose="020B0502020202020204" pitchFamily="34" charset="0"/>
              </a:rPr>
              <a:t>Integrated Admiral Nursing Service, Treliske - for people with dementia and their families</a:t>
            </a:r>
            <a:br>
              <a:rPr lang="en-GB" sz="1600" kern="0" dirty="0">
                <a:solidFill>
                  <a:sysClr val="windowText" lastClr="000000"/>
                </a:solidFill>
                <a:latin typeface="Century Gothic" panose="020B0502020202020204" pitchFamily="34" charset="0"/>
              </a:rPr>
            </a:b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err="1">
                <a:solidFill>
                  <a:sysClr val="windowText" lastClr="000000"/>
                </a:solidFill>
                <a:latin typeface="Century Gothic" panose="020B0502020202020204" pitchFamily="34" charset="0"/>
              </a:rPr>
              <a:t>Bosence</a:t>
            </a:r>
            <a:r>
              <a:rPr lang="en-GB" sz="1600" kern="0" dirty="0">
                <a:solidFill>
                  <a:sysClr val="windowText" lastClr="000000"/>
                </a:solidFill>
                <a:latin typeface="Century Gothic" panose="020B0502020202020204" pitchFamily="34" charset="0"/>
              </a:rPr>
              <a:t> Farm Community, Hayle - for the treatment of drug and alcohol addiction</a:t>
            </a:r>
            <a:br>
              <a:rPr lang="en-GB" sz="1600" kern="0" dirty="0">
                <a:solidFill>
                  <a:sysClr val="windowText" lastClr="000000"/>
                </a:solidFill>
                <a:latin typeface="Century Gothic" panose="020B0502020202020204" pitchFamily="34" charset="0"/>
              </a:rPr>
            </a:b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a:solidFill>
                  <a:sysClr val="windowText" lastClr="000000"/>
                </a:solidFill>
                <a:latin typeface="Century Gothic" panose="020B0502020202020204" pitchFamily="34" charset="0"/>
              </a:rPr>
              <a:t>Children’s Sailing Trust, </a:t>
            </a:r>
            <a:r>
              <a:rPr lang="en-GB" sz="1600" kern="0" dirty="0" err="1">
                <a:solidFill>
                  <a:sysClr val="windowText" lastClr="000000"/>
                </a:solidFill>
                <a:latin typeface="Century Gothic" panose="020B0502020202020204" pitchFamily="34" charset="0"/>
              </a:rPr>
              <a:t>Garras</a:t>
            </a:r>
            <a:r>
              <a:rPr lang="en-GB" sz="1600" kern="0" dirty="0">
                <a:solidFill>
                  <a:sysClr val="windowText" lastClr="000000"/>
                </a:solidFill>
                <a:latin typeface="Century Gothic" panose="020B0502020202020204" pitchFamily="34" charset="0"/>
              </a:rPr>
              <a:t> -  improving facilities for children with disabilities</a:t>
            </a:r>
          </a:p>
          <a:p>
            <a:pPr marL="742950" lvl="1" indent="-285750">
              <a:buFont typeface="Arial" panose="020B0604020202020204" pitchFamily="34" charset="0"/>
              <a:buChar char="•"/>
            </a:pP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err="1">
                <a:solidFill>
                  <a:sysClr val="windowText" lastClr="000000"/>
                </a:solidFill>
                <a:latin typeface="Century Gothic" panose="020B0502020202020204" pitchFamily="34" charset="0"/>
              </a:rPr>
              <a:t>Trelya</a:t>
            </a:r>
            <a:r>
              <a:rPr lang="en-GB" sz="1600" kern="0" dirty="0">
                <a:solidFill>
                  <a:sysClr val="windowText" lastClr="000000"/>
                </a:solidFill>
                <a:latin typeface="Century Gothic" panose="020B0502020202020204" pitchFamily="34" charset="0"/>
              </a:rPr>
              <a:t>, Penzance – West Cornwall Heartbeats – programme of activities to improve heart health</a:t>
            </a:r>
            <a:br>
              <a:rPr lang="en-GB" sz="1600" kern="0" dirty="0">
                <a:solidFill>
                  <a:sysClr val="windowText" lastClr="000000"/>
                </a:solidFill>
                <a:latin typeface="Century Gothic" panose="020B0502020202020204" pitchFamily="34" charset="0"/>
              </a:rPr>
            </a:b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err="1">
                <a:solidFill>
                  <a:sysClr val="windowText" lastClr="000000"/>
                </a:solidFill>
                <a:latin typeface="Century Gothic" panose="020B0502020202020204" pitchFamily="34" charset="0"/>
              </a:rPr>
              <a:t>Lambeage</a:t>
            </a:r>
            <a:r>
              <a:rPr lang="en-GB" sz="1600" kern="0" dirty="0">
                <a:solidFill>
                  <a:sysClr val="windowText" lastClr="000000"/>
                </a:solidFill>
                <a:latin typeface="Century Gothic" panose="020B0502020202020204" pitchFamily="34" charset="0"/>
              </a:rPr>
              <a:t> Hall, Coverack - access improvements for people with disabilities</a:t>
            </a:r>
            <a:br>
              <a:rPr lang="en-GB" sz="1600" kern="0" dirty="0">
                <a:solidFill>
                  <a:sysClr val="windowText" lastClr="000000"/>
                </a:solidFill>
                <a:latin typeface="Century Gothic" panose="020B0502020202020204" pitchFamily="34" charset="0"/>
              </a:rPr>
            </a:b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a:solidFill>
                  <a:sysClr val="windowText" lastClr="000000"/>
                </a:solidFill>
                <a:latin typeface="Century Gothic" panose="020B0502020202020204" pitchFamily="34" charset="0"/>
              </a:rPr>
              <a:t>Marie Curie bereavement support service across Cornwall</a:t>
            </a:r>
            <a:br>
              <a:rPr lang="en-GB" sz="1600" kern="0" dirty="0">
                <a:solidFill>
                  <a:sysClr val="windowText" lastClr="000000"/>
                </a:solidFill>
                <a:latin typeface="Century Gothic" panose="020B0502020202020204" pitchFamily="34" charset="0"/>
              </a:rPr>
            </a:b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a:solidFill>
                  <a:sysClr val="windowText" lastClr="000000"/>
                </a:solidFill>
                <a:latin typeface="Century Gothic" panose="020B0502020202020204" pitchFamily="34" charset="0"/>
              </a:rPr>
              <a:t>Brook Young People, Truro</a:t>
            </a:r>
            <a:br>
              <a:rPr lang="en-GB" sz="1600" kern="0" dirty="0">
                <a:solidFill>
                  <a:sysClr val="windowText" lastClr="000000"/>
                </a:solidFill>
                <a:latin typeface="Century Gothic" panose="020B0502020202020204" pitchFamily="34" charset="0"/>
              </a:rPr>
            </a:br>
            <a:endParaRPr lang="en-GB" sz="1600" kern="0" dirty="0">
              <a:solidFill>
                <a:sysClr val="windowText" lastClr="000000"/>
              </a:solidFill>
              <a:latin typeface="Century Gothic" panose="020B0502020202020204" pitchFamily="34" charset="0"/>
            </a:endParaRPr>
          </a:p>
          <a:p>
            <a:pPr marL="742950" lvl="1" indent="-285750">
              <a:buFont typeface="Arial" panose="020B0604020202020204" pitchFamily="34" charset="0"/>
              <a:buChar char="•"/>
            </a:pPr>
            <a:r>
              <a:rPr lang="en-GB" sz="1600" kern="0" dirty="0">
                <a:solidFill>
                  <a:sysClr val="windowText" lastClr="000000"/>
                </a:solidFill>
                <a:latin typeface="Century Gothic" panose="020B0502020202020204" pitchFamily="34" charset="0"/>
              </a:rPr>
              <a:t>Age UK Cornwall and Isles of Scilly – pain café and social prescribing community ga</a:t>
            </a:r>
            <a:r>
              <a:rPr lang="en-GB" sz="1700" kern="0" dirty="0">
                <a:solidFill>
                  <a:sysClr val="windowText" lastClr="000000"/>
                </a:solidFill>
                <a:latin typeface="Century Gothic" panose="020B0502020202020204" pitchFamily="34" charset="0"/>
              </a:rPr>
              <a:t>rden</a:t>
            </a:r>
            <a:br>
              <a:rPr lang="en-GB" sz="1700" kern="0" dirty="0">
                <a:solidFill>
                  <a:sysClr val="windowText" lastClr="000000"/>
                </a:solidFill>
                <a:latin typeface="Century Gothic" panose="020B0502020202020204" pitchFamily="34" charset="0"/>
              </a:rPr>
            </a:br>
            <a:br>
              <a:rPr lang="en-GB" sz="1700" kern="0" dirty="0">
                <a:solidFill>
                  <a:sysClr val="windowText" lastClr="000000"/>
                </a:solidFill>
                <a:latin typeface="Century Gothic" panose="020B0502020202020204" pitchFamily="34" charset="0"/>
              </a:rPr>
            </a:br>
            <a:br>
              <a:rPr lang="en-GB" sz="1700" kern="0" dirty="0">
                <a:solidFill>
                  <a:sysClr val="windowText" lastClr="000000"/>
                </a:solidFill>
                <a:latin typeface="Century Gothic" panose="020B0502020202020204" pitchFamily="34" charset="0"/>
              </a:rPr>
            </a:br>
            <a:endParaRPr lang="en-GB" sz="1700"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sz="1700"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sz="1700"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4294222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9</a:t>
            </a:fld>
            <a:endParaRPr dirty="0"/>
          </a:p>
        </p:txBody>
      </p:sp>
      <p:sp>
        <p:nvSpPr>
          <p:cNvPr id="4" name="object 4"/>
          <p:cNvSpPr txBox="1">
            <a:spLocks noGrp="1"/>
          </p:cNvSpPr>
          <p:nvPr>
            <p:ph type="title"/>
          </p:nvPr>
        </p:nvSpPr>
        <p:spPr>
          <a:xfrm>
            <a:off x="469900" y="504825"/>
            <a:ext cx="95250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across Cornwall</a:t>
            </a:r>
            <a:endParaRPr sz="3200" b="1" spc="-15" dirty="0">
              <a:solidFill>
                <a:srgbClr val="009999"/>
              </a:solidFill>
            </a:endParaRPr>
          </a:p>
        </p:txBody>
      </p:sp>
      <p:sp>
        <p:nvSpPr>
          <p:cNvPr id="3" name="Rectangle 2">
            <a:extLst>
              <a:ext uri="{FF2B5EF4-FFF2-40B4-BE49-F238E27FC236}">
                <a16:creationId xmlns:a16="http://schemas.microsoft.com/office/drawing/2014/main" id="{FA04597E-C3ED-756C-60E1-1789906D7028}"/>
              </a:ext>
            </a:extLst>
          </p:cNvPr>
          <p:cNvSpPr>
            <a:spLocks noChangeArrowheads="1"/>
          </p:cNvSpPr>
          <p:nvPr/>
        </p:nvSpPr>
        <p:spPr bwMode="auto">
          <a:xfrm>
            <a:off x="-22968" y="1952625"/>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49" name="Picture 1" descr="Map&#10;&#10;Description automatically generated">
            <a:extLst>
              <a:ext uri="{FF2B5EF4-FFF2-40B4-BE49-F238E27FC236}">
                <a16:creationId xmlns:a16="http://schemas.microsoft.com/office/drawing/2014/main" id="{EDFB7305-17D8-0586-2CB8-24C0A5245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446" t="6712" r="3528" b="4369"/>
          <a:stretch>
            <a:fillRect/>
          </a:stretch>
        </p:blipFill>
        <p:spPr bwMode="auto">
          <a:xfrm>
            <a:off x="698500" y="1114425"/>
            <a:ext cx="8763000" cy="62600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6837D671-139B-D41E-C5A3-9E44FB391A0B}"/>
              </a:ext>
            </a:extLst>
          </p:cNvPr>
          <p:cNvSpPr>
            <a:spLocks noChangeArrowheads="1"/>
          </p:cNvSpPr>
          <p:nvPr/>
        </p:nvSpPr>
        <p:spPr bwMode="auto">
          <a:xfrm>
            <a:off x="850900" y="1179030"/>
            <a:ext cx="2962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KEY:</a:t>
            </a:r>
            <a:endParaRPr kumimoji="0" lang="en-GB"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9900FF"/>
                </a:solidFill>
                <a:effectLst/>
                <a:latin typeface="Century Gothic" panose="020B0502020202020204" pitchFamily="34" charset="0"/>
                <a:ea typeface="Calibri" panose="020F0502020204030204" pitchFamily="34" charset="0"/>
                <a:cs typeface="Times New Roman" panose="02020603050405020304" pitchFamily="18" charset="0"/>
              </a:rPr>
              <a:t>Purple</a:t>
            </a:r>
            <a:r>
              <a:rPr kumimoji="0" lang="en-GB" altLang="en-US" sz="10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 local community grant beneficiaries</a:t>
            </a:r>
            <a:endParaRPr kumimoji="0" lang="en-GB"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2F5496"/>
                </a:solidFill>
                <a:effectLst/>
                <a:latin typeface="Century Gothic" panose="020B0502020202020204" pitchFamily="34" charset="0"/>
                <a:ea typeface="Calibri" panose="020F0502020204030204" pitchFamily="34" charset="0"/>
                <a:cs typeface="Times New Roman" panose="02020603050405020304" pitchFamily="18" charset="0"/>
              </a:rPr>
              <a:t>Blue </a:t>
            </a:r>
            <a:r>
              <a:rPr kumimoji="0" lang="en-GB" altLang="en-US" sz="10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en-GB" altLang="en-US" sz="10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Cornwall wide grant beneficiaries</a:t>
            </a:r>
            <a:endParaRPr kumimoji="0" lang="en-GB"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FF6600"/>
                </a:solidFill>
                <a:effectLst/>
                <a:latin typeface="Century Gothic" panose="020B0502020202020204" pitchFamily="34" charset="0"/>
                <a:ea typeface="Calibri" panose="020F0502020204030204" pitchFamily="34" charset="0"/>
                <a:cs typeface="Times New Roman" panose="02020603050405020304" pitchFamily="18" charset="0"/>
              </a:rPr>
              <a:t>Orange</a:t>
            </a:r>
            <a:r>
              <a:rPr kumimoji="0" lang="en-GB" altLang="en-US" sz="10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 repeat grant beneficiaries</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421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062BA933567A408CDEA872F930A350" ma:contentTypeVersion="18" ma:contentTypeDescription="Create a new document." ma:contentTypeScope="" ma:versionID="fbc06c4ef4f42525b923c688bca3b6e2">
  <xsd:schema xmlns:xsd="http://www.w3.org/2001/XMLSchema" xmlns:xs="http://www.w3.org/2001/XMLSchema" xmlns:p="http://schemas.microsoft.com/office/2006/metadata/properties" xmlns:ns2="473db917-a697-4e36-b6a1-8f3d771210dd" xmlns:ns3="b66f0e3f-90a7-45ae-a0eb-e18f078cda6e" targetNamespace="http://schemas.microsoft.com/office/2006/metadata/properties" ma:root="true" ma:fieldsID="ea439e37df4da5fa9ed4369333a94c7f" ns2:_="" ns3:_="">
    <xsd:import namespace="473db917-a697-4e36-b6a1-8f3d771210dd"/>
    <xsd:import namespace="b66f0e3f-90a7-45ae-a0eb-e18f078cda6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3db917-a697-4e36-b6a1-8f3d771210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4963e68-3720-4cf0-8bf9-535328b890a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6f0e3f-90a7-45ae-a0eb-e18f078cda6e"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7f43b2f-72ae-4fdf-bbd9-74b184850dd1}" ma:internalName="TaxCatchAll" ma:showField="CatchAllData" ma:web="b66f0e3f-90a7-45ae-a0eb-e18f078cda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66f0e3f-90a7-45ae-a0eb-e18f078cda6e" xsi:nil="true"/>
    <lcf76f155ced4ddcb4097134ff3c332f xmlns="473db917-a697-4e36-b6a1-8f3d771210d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C7C1989-C628-4ADE-8D9C-EF92EF969597}"/>
</file>

<file path=customXml/itemProps2.xml><?xml version="1.0" encoding="utf-8"?>
<ds:datastoreItem xmlns:ds="http://schemas.openxmlformats.org/officeDocument/2006/customXml" ds:itemID="{84E549EF-1FB7-4513-A7BA-4B0C93738DE7}">
  <ds:schemaRefs>
    <ds:schemaRef ds:uri="http://schemas.microsoft.com/sharepoint/v3/contenttype/forms"/>
  </ds:schemaRefs>
</ds:datastoreItem>
</file>

<file path=customXml/itemProps3.xml><?xml version="1.0" encoding="utf-8"?>
<ds:datastoreItem xmlns:ds="http://schemas.openxmlformats.org/officeDocument/2006/customXml" ds:itemID="{CF5BF11E-2F31-42F4-9E33-1309D7241FBD}">
  <ds:schemaRefs>
    <ds:schemaRef ds:uri="f679edc6-7c63-4cd6-ba22-0ca165ae3df8"/>
    <ds:schemaRef ds:uri="http://schemas.microsoft.com/office/2006/metadata/properties"/>
    <ds:schemaRef ds:uri="http://purl.org/dc/elements/1.1/"/>
    <ds:schemaRef ds:uri="2fd08bde-fb15-463b-8c45-08d7facb89a2"/>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277</TotalTime>
  <Words>821</Words>
  <Application>Microsoft Office PowerPoint</Application>
  <PresentationFormat>Custom</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Century Gothic</vt:lpstr>
      <vt:lpstr>Palatino Linotype</vt:lpstr>
      <vt:lpstr>Office Theme</vt:lpstr>
      <vt:lpstr>PowerPoint Presentation</vt:lpstr>
      <vt:lpstr>Our mission</vt:lpstr>
      <vt:lpstr>Where we came from</vt:lpstr>
      <vt:lpstr>Prevention - identifying needs and actions to strengthen health provision</vt:lpstr>
      <vt:lpstr>Support and facilitation - children and young people</vt:lpstr>
      <vt:lpstr>Support and facilitation - grant giving</vt:lpstr>
      <vt:lpstr>Support and facilitation – cost of living fund</vt:lpstr>
      <vt:lpstr>Support and facilitation – funded projects</vt:lpstr>
      <vt:lpstr>Support and facilitation – across Cornwall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dc:creator>
  <cp:lastModifiedBy>Helen Newton</cp:lastModifiedBy>
  <cp:revision>2</cp:revision>
  <dcterms:created xsi:type="dcterms:W3CDTF">2023-04-20T14:21:18Z</dcterms:created>
  <dcterms:modified xsi:type="dcterms:W3CDTF">2023-11-07T18:57:53Z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2022-10-27T00:00:00Z</vt:filetime>
  </property>
  <property fmtid="{D5CDD505-2E9C-101B-9397-08002B2CF9AE}" pid="3" name="Creator">
    <vt:lpwstr>Adobe InDesign 17.3 (Macintosh)</vt:lpwstr>
  </property>
  <property fmtid="{D5CDD505-2E9C-101B-9397-08002B2CF9AE}" pid="4" name="LastSaved">
    <vt:filetime>2023-04-20T00:00:00Z</vt:filetime>
  </property>
  <property fmtid="{D5CDD505-2E9C-101B-9397-08002B2CF9AE}" pid="5" name="ContentTypeId">
    <vt:lpwstr>0x0101009F2A7D4B0CC00846BAFE6175D57D413C</vt:lpwstr>
  </property>
  <property fmtid="{D5CDD505-2E9C-101B-9397-08002B2CF9AE}" pid="6" name="MediaServiceImageTags">
    <vt:lpwstr/>
  </property>
</Properties>
</file>