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</p:sldMasterIdLst>
  <p:notesMasterIdLst>
    <p:notesMasterId r:id="rId33"/>
  </p:notesMasterIdLst>
  <p:sldIdLst>
    <p:sldId id="256" r:id="rId6"/>
    <p:sldId id="263" r:id="rId7"/>
    <p:sldId id="290" r:id="rId8"/>
    <p:sldId id="259" r:id="rId9"/>
    <p:sldId id="264" r:id="rId10"/>
    <p:sldId id="286" r:id="rId11"/>
    <p:sldId id="287" r:id="rId12"/>
    <p:sldId id="293" r:id="rId13"/>
    <p:sldId id="268" r:id="rId14"/>
    <p:sldId id="284" r:id="rId15"/>
    <p:sldId id="296" r:id="rId16"/>
    <p:sldId id="294" r:id="rId17"/>
    <p:sldId id="295" r:id="rId18"/>
    <p:sldId id="297" r:id="rId19"/>
    <p:sldId id="269" r:id="rId20"/>
    <p:sldId id="265" r:id="rId21"/>
    <p:sldId id="279" r:id="rId22"/>
    <p:sldId id="278" r:id="rId23"/>
    <p:sldId id="274" r:id="rId24"/>
    <p:sldId id="273" r:id="rId25"/>
    <p:sldId id="298" r:id="rId26"/>
    <p:sldId id="299" r:id="rId27"/>
    <p:sldId id="300" r:id="rId28"/>
    <p:sldId id="280" r:id="rId29"/>
    <p:sldId id="291" r:id="rId30"/>
    <p:sldId id="272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15A9F-A2A1-4D04-ACC1-17139891C38D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FF96-6BC1-4194-915C-B09D82841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1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0DB3-B233-4C29-9BF8-748DB4ECE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42468-7F62-4D8F-ABBE-BBC809BD4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792C-2C2A-4F9E-96E4-52537682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2940-6CF5-4BA4-9B18-C25902C8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2B316-B1B8-4BF0-AB2A-D016E7DA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49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3F11E-C06E-4396-942B-299E057C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9E2B8-8949-445F-9ACF-0418A5A81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C5ED-7B20-4328-AE69-E8F2F17C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F7B3B-8F54-49A5-B410-C5A1B843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411E-EE96-476C-8946-EB047718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5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21DB7-2F7D-48AE-812F-D277313B8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3547B-B037-46F6-BB6F-AAA03B9B4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DE2A2-F3FA-46C0-86B0-68EFDA01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4DB9C-F66A-417E-AFB2-6553B204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43C11-3C41-47E4-8960-AF967E46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21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D8DD-53FD-4E05-BF40-632843280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BFB9D-C8E6-4426-8A64-7402D2844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9513F-1E06-4B10-BD9C-332558CF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FCE9C-45A1-40E7-85B5-74AB6B47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B1D1-709F-4838-8D5B-F0AC8DC9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91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2CB0-2970-482B-A37D-BC146533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E01B-2136-43D8-BBDF-C1E6942EF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B67F4-5C5A-453D-8FF6-12DED234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E7B7-D326-44CC-94AA-7EB84F4E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233BF-1F0A-4C44-8944-0F0FBC82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F3F6-730B-44B6-AA20-C07EDF0ED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B86B2-1ABD-4714-BB56-F125C5BD3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868E9-662B-4687-9131-E54591DA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69F72-63C3-41BF-97DD-35B788D4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BC90C-1639-420A-ACC0-3C305BC0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92B3-A2BA-4A18-BDAB-C041F404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439E-463B-4214-8382-1B8253EB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3B91E-D687-42DE-8A91-FF6991C8B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F8B3A2-3FFC-4428-91D4-C4CED83D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25709-9AF3-4ACF-94A4-4F703248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D3B-64AA-4B00-86FA-49C10BFEA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7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4035-1A8E-4EC0-8513-6E4A1228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1B9B-F3E8-4E0E-AD67-BA03FABC4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BA8D3-1BBB-48E6-8004-791D077E1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B438D-9A3E-48BA-8A6B-A1B6EA9D2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6BFA8-0321-4229-A300-BC434260A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C28E6-6078-4701-87E2-381E293A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F750A-820F-441D-AD69-96DD9F44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CBAE0-2946-442F-A913-67D82C25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76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2B87-79F0-4E0A-8A1F-F6DAD5DB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ECEAEF-3EA1-47E9-9275-05CA9105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27F6C-D1D0-460C-9E1B-BBD1F8C3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634915-C773-4646-9FCD-52E0D5FB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28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6A453-0E87-422A-9843-3A6B892C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CAC9A-FA62-4787-8616-851D4741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3D933-AF01-44D3-93B3-A5657F9A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44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3FF4-4ADA-4BDB-B542-C8EA72B4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05AC-7E83-477E-A86B-AF21DC9B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7ECA3-BA11-461D-8A75-A9A572877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F2436-75D3-4BF6-BC3A-644AF184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070B3-218F-4D42-9256-1B035A447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53D83-1050-4671-99F7-FC2A1E98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94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688F-AF08-47D1-997B-B959FFE5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1ED6-C915-40EE-A90E-F628CCFF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66635-FE3A-403A-B109-804FA893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2DF25-A578-4E1B-BE92-9A6834F5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20DF7-431B-4536-88E2-71011203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112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9467-E756-4C16-8C23-AF586CD0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4C4D9-2CC1-47A2-8D89-29A44F1FA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7B58D-6854-4B4A-BD23-721C204EA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FF92C-E6FF-4DFD-BFAA-65E9419A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C9540-6F2F-4EA8-9338-CC51AD323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CD3BB-0020-470A-BA9D-45993792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0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6D38-4F1F-4CE3-B734-697971762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5ABCA-9653-463A-8C15-6166BAAB8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0B668-5541-45DE-A490-9C787CBC0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9A006-D66F-45D0-8FC9-0F5A80DB7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AC674-1781-4AEE-A88D-765F10394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0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3B27EB-0136-4E2D-B153-89C8C2D02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B6487-1C34-49A0-993D-C12F377C6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7AC33-F8BE-4C22-BE37-7E0CAAD9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E6D0D-3AE5-41E0-B6F3-EE1C1F38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9B95-DD1D-4D75-A514-007B597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4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0428-54DD-4F3F-9693-F0A15A4A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D2344-5B45-4495-B4AD-5E7CF9A8F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8DF41-9046-4818-9D76-BA964A201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674DB-5D86-43BA-9BF7-FA428AA5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95BF2-A911-43B9-89A8-BB78E36E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1308-F574-4236-9C3A-948D2EF12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8AC0-1ED9-4E58-B24D-180F6CD04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020CA-EBAF-4BAD-87E4-C4F4C1357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52EE7-39A5-4DBC-96D3-3F9CF6B8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81A55-7570-4356-BABB-2B356568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D3B80-1C55-4C80-80DF-A23C45FE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92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438D-11F5-4EB8-9B45-EF19AF18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31C8E-761C-475D-8D1E-72851A549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28BBB-4C77-4DC9-8F94-60CD2E18C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6C3FB-124A-470E-B321-33E4659E8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00D06-2CEA-4312-8152-473826A08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4DFCA-57F3-43C6-81C5-22A789A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BEDE8-888D-4F10-886C-BF105E47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EF2D3-3662-4517-8E90-6A7819C3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5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88D8-CD73-4ACF-A687-6E6BBBC3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0547C-376D-487E-95C5-34D2EAE6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43CFE-9EE4-4279-ADCB-974B9C87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01B1-CDF8-4C92-9A24-3A9173A6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5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E0A11-E841-4683-81C2-B55702D4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39192-76A2-43D1-8455-52C8E24A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21499-C1B0-4BFF-9B87-5D8EDDEB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04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06CA-4560-422D-813E-58555E5F8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D91D-21F1-4CE1-936F-EAC6A9AB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7B593-68BA-490F-AB24-F3A5DA767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B7D3B-A3E5-4DD7-A8AD-6A878FA84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A0E62-5E95-4A78-98C9-140424FE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5853-B480-4696-9EC7-D0235EFB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1E08F-6E99-4609-8493-5F9F2F74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AA7F4-CD30-4482-902F-8ED8DFF17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876AB-DA6A-4002-BFFB-D6EBEF00F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D0905-E416-4568-A42F-17345B8B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FEBF4-67B1-430A-8C37-02241BF6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ABE59-A879-4C72-BBD7-A45E48A3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9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8F72A-0CDF-4123-BE22-2C0C87B8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87313-6531-4C7F-AD00-BF67CF329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9270A-FD92-45CE-B216-BBFE2EA3F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3A95-549E-44E0-B940-D35AC9C368F4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D1AF-31FD-4A66-ABB7-9F55E3CF1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995CF-E7CE-4548-84C4-2194D2555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FAC0A-DAA1-4827-990B-2E3AC44362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AD9EE-6E23-4A28-8B76-FB63DBCE41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9624"/>
            <a:ext cx="12192000" cy="9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7C42D-CB2C-4485-9AA9-686FDA020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1F63E-657A-471E-AEAD-440F983CB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94DE-63DC-4868-AD01-1D2A2FAD1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F51E-78A8-413E-BD80-4ED30A6178B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F515C-444A-47D8-97E6-90BB738B1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1FC82-67BE-4111-A34B-661A67E9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95CF-8181-4C4D-9A3A-5BA9B2DFE3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4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rnwallcommunityfoundation.com/grants/the-emily-bolitho-trust-2/" TargetMode="External"/><Relationship Id="rId2" Type="http://schemas.openxmlformats.org/officeDocument/2006/relationships/hyperlink" Target="https://www.cornwallcommunityfoundation.com/grants/young-and-talented-cornwal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rnwallcommunityfoundation.com/grants/south-west-enterprise-fun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A picture containing shape&#10;&#10;Description automatically generated">
            <a:extLst>
              <a:ext uri="{FF2B5EF4-FFF2-40B4-BE49-F238E27FC236}">
                <a16:creationId xmlns:a16="http://schemas.microsoft.com/office/drawing/2014/main" id="{58ECA9DD-1992-4819-9E89-44F263E35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256" y="1683950"/>
            <a:ext cx="6495485" cy="2352179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53E7631A-5F05-40B6-8173-95D0887A07AE}"/>
              </a:ext>
            </a:extLst>
          </p:cNvPr>
          <p:cNvSpPr txBox="1"/>
          <p:nvPr/>
        </p:nvSpPr>
        <p:spPr>
          <a:xfrm>
            <a:off x="2848257" y="4650830"/>
            <a:ext cx="6495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oppins Light" panose="00000400000000000000" pitchFamily="2" charset="0"/>
                <a:cs typeface="Poppins Light" panose="00000400000000000000" pitchFamily="2" charset="0"/>
              </a:rPr>
              <a:t>Positive change for one and all </a:t>
            </a:r>
          </a:p>
        </p:txBody>
      </p:sp>
    </p:spTree>
    <p:extLst>
      <p:ext uri="{BB962C8B-B14F-4D97-AF65-F5344CB8AC3E}">
        <p14:creationId xmlns:p14="http://schemas.microsoft.com/office/powerpoint/2010/main" val="210325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7839DA-8C7D-6A8A-30DF-14F5EA87C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189" y="0"/>
            <a:ext cx="12204189" cy="6145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54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AFF5D56-65A3-F444-4C30-07B337F85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87803" cy="5772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805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50A89-94DF-D3E7-3F22-6FC6694F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Grant guidelines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14F713-E263-6DEF-1F29-63565DA0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require the following supporting documents: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Constitution, Articles of Association or a set of governing rules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Confirmation you have a minimum of three unrelated members on your Management Committee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Please ensure your details are registered with the Charity Commission/Companies House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Safeguarding Policy and Procedures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7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82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50A89-94DF-D3E7-3F22-6FC6694F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Grant guidelines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14F713-E263-6DEF-1F29-63565DA0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require the following supporting documents: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Most recent end-of-year accounts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Bank statement no more than three months old clearly displaying details of the account name, number and sort code. 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</a:rPr>
              <a:t>Repeat applicants </a:t>
            </a:r>
            <a:r>
              <a:rPr lang="en-US" sz="2400" b="1" dirty="0">
                <a:solidFill>
                  <a:srgbClr val="000000"/>
                </a:solidFill>
                <a:latin typeface="Poppins" panose="00000500000000000000" pitchFamily="2" charset="0"/>
              </a:rPr>
              <a:t>do not </a:t>
            </a:r>
            <a:r>
              <a:rPr lang="en-US" sz="2400" dirty="0">
                <a:solidFill>
                  <a:srgbClr val="000000"/>
                </a:solidFill>
                <a:latin typeface="Poppins" panose="00000500000000000000" pitchFamily="2" charset="0"/>
              </a:rPr>
              <a:t>have to resubmit copies of their governing documents or policies if we have received these within the last three years unless revisions have been made.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2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D044A9B-A70C-8B70-130D-DD63E3E16D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382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53080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175FC-2C1D-484F-9ECB-E6B4DA84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Expression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AECA-0403-4B81-A273-95FD6E94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92673"/>
          </a:xfrm>
        </p:spPr>
        <p:txBody>
          <a:bodyPr/>
          <a:lstStyle/>
          <a:p>
            <a:r>
              <a:rPr lang="en-US" sz="2400" dirty="0"/>
              <a:t>Tell us about yourself and what you need funding for</a:t>
            </a:r>
          </a:p>
          <a:p>
            <a:endParaRPr lang="en-US" sz="2400" dirty="0"/>
          </a:p>
          <a:p>
            <a:r>
              <a:rPr lang="en-US" sz="2400" dirty="0"/>
              <a:t>We find a fund that is suitable to you and send you an application form</a:t>
            </a:r>
          </a:p>
          <a:p>
            <a:endParaRPr lang="en-US" sz="2400" dirty="0"/>
          </a:p>
          <a:p>
            <a:r>
              <a:rPr lang="en-US" sz="2400" dirty="0"/>
              <a:t>Complete the application form, we will assess your application and send it to the panel for review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2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7A5A-6B85-42EE-AD7A-5343D8804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177" y="1509823"/>
            <a:ext cx="10515600" cy="2844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What does</a:t>
            </a:r>
            <a:b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Cornwall Community Foundation </a:t>
            </a:r>
            <a:b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600" b="1" dirty="0">
                <a:latin typeface="Poppins" panose="00000500000000000000" pitchFamily="2" charset="0"/>
                <a:cs typeface="Poppins" panose="00000500000000000000" pitchFamily="2" charset="0"/>
              </a:rPr>
              <a:t>have funding for?</a:t>
            </a:r>
            <a:endParaRPr lang="en-GB" sz="36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4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743E-EAB9-C203-4927-E15B191F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Grants for Individuals</a:t>
            </a:r>
            <a:endParaRPr lang="en-GB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CCA477-4CE7-8AA9-B3E5-2F033D94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667140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i="0" u="sng" strike="noStrike" cap="all" dirty="0">
                <a:effectLst/>
                <a:latin typeface="Poppins" panose="00000500000000000000" pitchFamily="2" charset="0"/>
              </a:rPr>
              <a:t>YOUNG </a:t>
            </a:r>
            <a:r>
              <a:rPr lang="en-US" sz="4400" b="1" u="sng" cap="all" dirty="0">
                <a:latin typeface="Poppins" panose="00000500000000000000" pitchFamily="2" charset="0"/>
              </a:rPr>
              <a:t>&amp;</a:t>
            </a:r>
            <a:r>
              <a:rPr lang="en-US" sz="4400" b="1" i="0" u="sng" strike="noStrike" cap="all" dirty="0">
                <a:effectLst/>
                <a:latin typeface="Poppins" panose="00000500000000000000" pitchFamily="2" charset="0"/>
              </a:rPr>
              <a:t> TALENTED CORNWALL</a:t>
            </a:r>
            <a:endParaRPr lang="en-US" sz="4400" b="1" i="0" u="sng" strike="noStrike" cap="all" dirty="0">
              <a:effectLst/>
              <a:latin typeface="Poppins" panose="00000500000000000000" pitchFamily="2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0" i="0" dirty="0">
                <a:effectLst/>
                <a:latin typeface="Poppins" panose="00000500000000000000" pitchFamily="2" charset="0"/>
              </a:rPr>
              <a:t>Helps young individuals who have demonstrated an outstanding talent in a particular field – such as sport, the arts, science, voluntary service and enterprise – but are struggling to achieve their ambition or progress in their chosen career because of hardship or disability.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sz="2000" b="0" i="0" dirty="0">
              <a:effectLst/>
              <a:latin typeface="Poppins" panose="00000500000000000000" pitchFamily="2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i="0" u="sng" strike="noStrike" cap="all" dirty="0">
                <a:effectLst/>
                <a:latin typeface="Poppins" panose="00000500000000000000" pitchFamily="2" charset="0"/>
              </a:rPr>
              <a:t>EMILY BOLITHO TRUST</a:t>
            </a:r>
            <a:endParaRPr lang="en-US" sz="4400" b="1" i="0" u="sng" strike="noStrike" cap="all" dirty="0">
              <a:effectLst/>
              <a:latin typeface="Poppins" panose="000005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0" i="0" dirty="0">
                <a:effectLst/>
                <a:latin typeface="Poppins" panose="00000500000000000000" pitchFamily="2" charset="0"/>
              </a:rPr>
              <a:t>To support the wellbeing of individuals, especially those faced with hardship through poor health or low income living within the old borough of Penzance including </a:t>
            </a:r>
            <a:r>
              <a:rPr lang="en-US" sz="4400" b="0" i="0" dirty="0" err="1">
                <a:effectLst/>
                <a:latin typeface="Poppins" panose="00000500000000000000" pitchFamily="2" charset="0"/>
              </a:rPr>
              <a:t>Gulval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, Mousehole, Paul, Newlyn, </a:t>
            </a:r>
            <a:r>
              <a:rPr lang="en-US" sz="4400" b="0" i="0" dirty="0" err="1">
                <a:effectLst/>
                <a:latin typeface="Poppins" panose="00000500000000000000" pitchFamily="2" charset="0"/>
              </a:rPr>
              <a:t>Ludgvan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, </a:t>
            </a:r>
            <a:r>
              <a:rPr lang="en-US" sz="4400" b="0" i="0" dirty="0" err="1">
                <a:effectLst/>
                <a:latin typeface="Poppins" panose="00000500000000000000" pitchFamily="2" charset="0"/>
              </a:rPr>
              <a:t>Marazion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 and </a:t>
            </a:r>
            <a:r>
              <a:rPr lang="en-US" sz="4400" b="0" i="0" dirty="0" err="1">
                <a:effectLst/>
                <a:latin typeface="Poppins" panose="00000500000000000000" pitchFamily="2" charset="0"/>
              </a:rPr>
              <a:t>Madron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.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endParaRPr lang="en-US" sz="2000" b="0" i="0" dirty="0">
              <a:effectLst/>
              <a:latin typeface="Poppins" panose="00000500000000000000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u="sng" cap="all" dirty="0">
                <a:latin typeface="Poppins" panose="00000500000000000000" pitchFamily="2" charset="0"/>
              </a:rPr>
              <a:t>Crisis Fund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dirty="0">
                <a:latin typeface="Poppins" panose="00000500000000000000" pitchFamily="2" charset="0"/>
              </a:rPr>
              <a:t>Enables c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haritable </a:t>
            </a:r>
            <a:r>
              <a:rPr lang="en-US" sz="4400" b="0" i="0" dirty="0" err="1">
                <a:effectLst/>
                <a:latin typeface="Poppins" panose="00000500000000000000" pitchFamily="2" charset="0"/>
              </a:rPr>
              <a:t>organisations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 to hold a pot of funds to distribute small grants to individuals in crisis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500" dirty="0"/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b="1" i="0" u="sng" strike="noStrike" cap="all" dirty="0">
                <a:effectLst/>
                <a:latin typeface="Poppins" panose="00000500000000000000" pitchFamily="2" charset="0"/>
              </a:rPr>
              <a:t>SOUTH WEST ENTERPRISE FUND</a:t>
            </a:r>
            <a:endParaRPr lang="en-US" sz="4400" b="1" i="0" u="sng" strike="noStrike" cap="all" dirty="0">
              <a:effectLst/>
              <a:latin typeface="Poppins" panose="000005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400" dirty="0">
                <a:latin typeface="Poppins" panose="00000500000000000000" pitchFamily="2" charset="0"/>
              </a:rPr>
              <a:t>S</a:t>
            </a:r>
            <a:r>
              <a:rPr lang="en-US" sz="4400" b="0" i="0" dirty="0">
                <a:effectLst/>
                <a:latin typeface="Poppins" panose="00000500000000000000" pitchFamily="2" charset="0"/>
              </a:rPr>
              <a:t>upports a variety of young Cornish people aged between 18 - 30 years old who do not have the initial starter funds to get their business ideas off the ground.</a:t>
            </a:r>
          </a:p>
        </p:txBody>
      </p:sp>
    </p:spTree>
    <p:extLst>
      <p:ext uri="{BB962C8B-B14F-4D97-AF65-F5344CB8AC3E}">
        <p14:creationId xmlns:p14="http://schemas.microsoft.com/office/powerpoint/2010/main" val="2897915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E32A78-7375-5D77-89B2-8C9541E74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8606">
            <a:off x="6567843" y="2602557"/>
            <a:ext cx="5161046" cy="3440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C3CC73-02AE-CA0B-19C4-CB553EDE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0" dirty="0">
                <a:effectLst/>
                <a:latin typeface="Poppins" panose="00000500000000000000" pitchFamily="2" charset="0"/>
              </a:rPr>
              <a:t>Young &amp; Talented Cornwall supports young musicians, dancers and sportspeople </a:t>
            </a:r>
            <a:endParaRPr lang="en-GB" sz="2400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B93F47B-D7E2-E700-BBC2-6F13D6D51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493">
            <a:off x="838199" y="1690688"/>
            <a:ext cx="5764619" cy="42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8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9DA0-BE37-64CE-A325-6B8E9D6B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>
                <a:latin typeface="Poppins" panose="00000500000000000000" pitchFamily="2" charset="0"/>
              </a:rPr>
              <a:t>T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he </a:t>
            </a:r>
            <a:r>
              <a:rPr lang="en-US" sz="2400" b="1" dirty="0">
                <a:latin typeface="Poppins" panose="00000500000000000000" pitchFamily="2" charset="0"/>
              </a:rPr>
              <a:t>S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outh </a:t>
            </a:r>
            <a:r>
              <a:rPr lang="en-US" sz="2400" b="1" dirty="0">
                <a:latin typeface="Poppins" panose="00000500000000000000" pitchFamily="2" charset="0"/>
              </a:rPr>
              <a:t>W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est Enterprise </a:t>
            </a:r>
            <a:r>
              <a:rPr lang="en-US" sz="2400" b="1" dirty="0">
                <a:latin typeface="Poppins" panose="00000500000000000000" pitchFamily="2" charset="0"/>
              </a:rPr>
              <a:t>F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und supports young entrepreneur to pursue handmade </a:t>
            </a:r>
            <a:r>
              <a:rPr lang="en-US" sz="2400" b="1" i="0" dirty="0" err="1">
                <a:effectLst/>
                <a:latin typeface="Poppins" panose="00000500000000000000" pitchFamily="2" charset="0"/>
              </a:rPr>
              <a:t>jewellery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 business</a:t>
            </a:r>
            <a:br>
              <a:rPr lang="en-US" sz="2400" b="1" i="0" cap="all" dirty="0">
                <a:effectLst/>
                <a:latin typeface="Poppins" panose="00000500000000000000" pitchFamily="2" charset="0"/>
              </a:rPr>
            </a:br>
            <a:endParaRPr lang="en-GB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D8487A-20A8-080A-98E0-1EE40A7458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392" y="1501811"/>
            <a:ext cx="4324831" cy="432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0583B-5DBA-47F5-B5C2-6C68D7E1B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Who are Cornwall Community Foundation?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595434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5D51B-A4D1-5ADF-DC73-5758E3F2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0" dirty="0">
                <a:effectLst/>
                <a:latin typeface="Poppins" panose="00000500000000000000" pitchFamily="2" charset="0"/>
              </a:rPr>
              <a:t>Welcome </a:t>
            </a:r>
            <a:r>
              <a:rPr lang="en-US" sz="2400" b="1" dirty="0">
                <a:latin typeface="Poppins" panose="00000500000000000000" pitchFamily="2" charset="0"/>
              </a:rPr>
              <a:t>F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und </a:t>
            </a:r>
            <a:br>
              <a:rPr lang="en-US" sz="2400" b="1" i="0" dirty="0">
                <a:effectLst/>
                <a:latin typeface="Poppins" panose="00000500000000000000" pitchFamily="2" charset="0"/>
              </a:rPr>
            </a:br>
            <a:r>
              <a:rPr lang="en-US" sz="2400" b="1" i="0" dirty="0">
                <a:effectLst/>
                <a:latin typeface="Poppins" panose="00000500000000000000" pitchFamily="2" charset="0"/>
              </a:rPr>
              <a:t>supports </a:t>
            </a:r>
            <a:r>
              <a:rPr lang="en-US" sz="2400" b="1" dirty="0" err="1">
                <a:latin typeface="Poppins" panose="00000500000000000000" pitchFamily="2" charset="0"/>
              </a:rPr>
              <a:t>G</a:t>
            </a:r>
            <a:r>
              <a:rPr lang="en-US" sz="2400" b="1" i="0" dirty="0" err="1">
                <a:effectLst/>
                <a:latin typeface="Poppins" panose="00000500000000000000" pitchFamily="2" charset="0"/>
              </a:rPr>
              <a:t>orran</a:t>
            </a:r>
            <a:r>
              <a:rPr lang="en-US" sz="2400" b="1" i="0" dirty="0">
                <a:effectLst/>
                <a:latin typeface="Poppins" panose="00000500000000000000" pitchFamily="2" charset="0"/>
              </a:rPr>
              <a:t> School with the purchase of iPads</a:t>
            </a:r>
            <a:br>
              <a:rPr lang="en-US" sz="2400" b="1" i="0" cap="all" dirty="0">
                <a:effectLst/>
                <a:latin typeface="Poppins" panose="00000500000000000000" pitchFamily="2" charset="0"/>
              </a:rPr>
            </a:br>
            <a:endParaRPr lang="en-GB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9779B2-7040-A336-65A3-CD2F2C0231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9461" y="1592359"/>
            <a:ext cx="6344538" cy="40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0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ind turbine with clouds in the background&#10;&#10;Description automatically generated">
            <a:extLst>
              <a:ext uri="{FF2B5EF4-FFF2-40B4-BE49-F238E27FC236}">
                <a16:creationId xmlns:a16="http://schemas.microsoft.com/office/drawing/2014/main" id="{4EF4AE15-ED67-FF59-F587-B304531F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2548">
            <a:off x="1547835" y="2110697"/>
            <a:ext cx="4602592" cy="34752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F95D51B-A4D1-5ADF-DC73-5758E3F2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0" dirty="0">
                <a:effectLst/>
                <a:latin typeface="Poppins" panose="00000500000000000000" pitchFamily="2" charset="0"/>
              </a:rPr>
              <a:t>Grants for groups: area and themed funds</a:t>
            </a:r>
            <a:br>
              <a:rPr lang="en-US" sz="2400" b="1" i="0" cap="all" dirty="0">
                <a:effectLst/>
                <a:latin typeface="Poppins" panose="00000500000000000000" pitchFamily="2" charset="0"/>
              </a:rPr>
            </a:br>
            <a:endParaRPr lang="en-GB" sz="2400" dirty="0"/>
          </a:p>
        </p:txBody>
      </p:sp>
      <p:pic>
        <p:nvPicPr>
          <p:cNvPr id="5" name="Picture 4" descr="A tennis court in a field&#10;&#10;Description automatically generated">
            <a:extLst>
              <a:ext uri="{FF2B5EF4-FFF2-40B4-BE49-F238E27FC236}">
                <a16:creationId xmlns:a16="http://schemas.microsoft.com/office/drawing/2014/main" id="{F9EAAA66-C812-8CF4-355E-6592465A1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275" y="1690688"/>
            <a:ext cx="5645250" cy="42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5D51B-A4D1-5ADF-DC73-5758E3F2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0" dirty="0">
                <a:effectLst/>
                <a:latin typeface="Poppins" panose="00000500000000000000" pitchFamily="2" charset="0"/>
              </a:rPr>
              <a:t>Business Club supports Black Voices Cornwall</a:t>
            </a:r>
            <a:br>
              <a:rPr lang="en-US" sz="2400" b="1" i="0" cap="all" dirty="0">
                <a:effectLst/>
                <a:latin typeface="Poppins" panose="00000500000000000000" pitchFamily="2" charset="0"/>
              </a:rPr>
            </a:br>
            <a:endParaRPr lang="en-GB" sz="2400" dirty="0"/>
          </a:p>
        </p:txBody>
      </p:sp>
      <p:pic>
        <p:nvPicPr>
          <p:cNvPr id="5" name="Picture 4" descr="A group of people outside&#10;&#10;Description automatically generated">
            <a:extLst>
              <a:ext uri="{FF2B5EF4-FFF2-40B4-BE49-F238E27FC236}">
                <a16:creationId xmlns:a16="http://schemas.microsoft.com/office/drawing/2014/main" id="{BDE55714-0A20-CE06-7D6D-2F5C5E98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525" y="1343690"/>
            <a:ext cx="8016949" cy="450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8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95D51B-A4D1-5ADF-DC73-5758E3F2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0" dirty="0">
                <a:effectLst/>
                <a:latin typeface="Poppins" panose="00000500000000000000" pitchFamily="2" charset="0"/>
              </a:rPr>
              <a:t>Cornwall’s Christmas Fair supports all the foodbanks in Cornwall </a:t>
            </a:r>
            <a:br>
              <a:rPr lang="en-US" sz="2400" b="1" i="0" cap="all" dirty="0">
                <a:effectLst/>
                <a:latin typeface="Poppins" panose="00000500000000000000" pitchFamily="2" charset="0"/>
              </a:rPr>
            </a:br>
            <a:endParaRPr lang="en-GB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0052A86-6A1B-DCC6-CDD2-F9481CB50C8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362" y="1395679"/>
            <a:ext cx="6253276" cy="44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4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A4CD-8373-D1AC-2479-7AC76C0A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208" y="867747"/>
            <a:ext cx="4493666" cy="5001425"/>
          </a:xfrm>
        </p:spPr>
        <p:txBody>
          <a:bodyPr>
            <a:normAutofit/>
          </a:bodyPr>
          <a:lstStyle/>
          <a:p>
            <a:r>
              <a:rPr lang="en-US" sz="2700" b="1" i="0" dirty="0">
                <a:effectLst/>
                <a:latin typeface="Poppins" panose="00000500000000000000" pitchFamily="2" charset="0"/>
              </a:rPr>
              <a:t>Police and Crime </a:t>
            </a:r>
            <a:r>
              <a:rPr lang="en-US" sz="2700" b="1" dirty="0">
                <a:latin typeface="Poppins" panose="00000500000000000000" pitchFamily="2" charset="0"/>
              </a:rPr>
              <a:t>C</a:t>
            </a:r>
            <a:r>
              <a:rPr lang="en-US" sz="2700" b="1" i="0" dirty="0">
                <a:effectLst/>
                <a:latin typeface="Poppins" panose="00000500000000000000" pitchFamily="2" charset="0"/>
              </a:rPr>
              <a:t>ommissioner supports groups tackling antisocial </a:t>
            </a:r>
            <a:r>
              <a:rPr lang="en-US" sz="2700" b="1" i="0" dirty="0" err="1">
                <a:effectLst/>
                <a:latin typeface="Poppins" panose="00000500000000000000" pitchFamily="2" charset="0"/>
              </a:rPr>
              <a:t>behaviour</a:t>
            </a:r>
            <a:r>
              <a:rPr lang="en-US" sz="2700" b="1" i="0" dirty="0">
                <a:effectLst/>
                <a:latin typeface="Poppins" panose="00000500000000000000" pitchFamily="2" charset="0"/>
              </a:rPr>
              <a:t> across Cornwall</a:t>
            </a:r>
            <a:br>
              <a:rPr lang="en-US" sz="4000" i="0" cap="all" dirty="0">
                <a:effectLst/>
                <a:latin typeface="Poppins" panose="00000500000000000000" pitchFamily="2" charset="0"/>
              </a:rPr>
            </a:br>
            <a:endParaRPr lang="en-GB" sz="4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F8B6B0E-E1B3-F1A8-5281-8AA1D27FE8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7747"/>
            <a:ext cx="6287965" cy="47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4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834B-27E7-F636-30F8-60FB8F33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867748"/>
            <a:ext cx="4911374" cy="50510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NHS Cornwall and Isles of Scilly Integrated Care Board (ICB) and</a:t>
            </a:r>
            <a:br>
              <a:rPr lang="en-US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</a:br>
            <a:r>
              <a:rPr lang="en-US" sz="24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Cornwall Voluntary Sector Forum improve health and wellbeing outcomes for people and communities with the Health Improvement Fund</a:t>
            </a:r>
            <a:endParaRPr lang="en-GB" sz="2400" b="1" dirty="0"/>
          </a:p>
        </p:txBody>
      </p:sp>
      <p:pic>
        <p:nvPicPr>
          <p:cNvPr id="5" name="Picture 4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CE33B24-6FA2-B6D4-C70A-5640619B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18" y="1350039"/>
            <a:ext cx="6236882" cy="415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87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58D2-AD1C-4D53-937A-441B6E59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makes for a good grant application?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7DF4-C946-4832-A6F3-9534E1103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/>
              <a:t>Demonstrate you understand the need</a:t>
            </a:r>
          </a:p>
          <a:p>
            <a:pPr>
              <a:lnSpc>
                <a:spcPct val="160000"/>
              </a:lnSpc>
            </a:pPr>
            <a:r>
              <a:rPr lang="en-US" sz="2400" dirty="0"/>
              <a:t>Your project represents value for money</a:t>
            </a:r>
            <a:endParaRPr lang="en-GB" sz="2400" dirty="0"/>
          </a:p>
          <a:p>
            <a:pPr>
              <a:lnSpc>
                <a:spcPct val="160000"/>
              </a:lnSpc>
            </a:pPr>
            <a:r>
              <a:rPr lang="en-GB" sz="2400" dirty="0"/>
              <a:t>Impact is measurable</a:t>
            </a:r>
          </a:p>
          <a:p>
            <a:pPr>
              <a:lnSpc>
                <a:spcPct val="160000"/>
              </a:lnSpc>
            </a:pPr>
            <a:r>
              <a:rPr lang="en-GB" sz="2400" dirty="0"/>
              <a:t>Sustainable</a:t>
            </a:r>
          </a:p>
          <a:p>
            <a:pPr>
              <a:lnSpc>
                <a:spcPct val="160000"/>
              </a:lnSpc>
            </a:pPr>
            <a:r>
              <a:rPr lang="en-GB" sz="2400" dirty="0"/>
              <a:t>Show you have thought about the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1199069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411E-6C77-A48D-17B8-A6582AE1C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781"/>
            <a:ext cx="10515600" cy="36788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Poppins" panose="00000500000000000000" pitchFamily="2" charset="0"/>
              </a:rPr>
              <a:t>T</a:t>
            </a:r>
            <a:r>
              <a:rPr lang="en-GB" sz="3600" b="1" dirty="0">
                <a:latin typeface="Poppins" panose="00000500000000000000" pitchFamily="2" charset="0"/>
              </a:rPr>
              <a:t>hank you!</a:t>
            </a:r>
            <a:br>
              <a:rPr lang="en-GB" sz="3600" b="1" dirty="0">
                <a:latin typeface="Poppins" panose="00000500000000000000" pitchFamily="2" charset="0"/>
              </a:rPr>
            </a:br>
            <a:br>
              <a:rPr lang="en-GB" sz="3600" b="1" dirty="0">
                <a:latin typeface="Poppins" panose="00000500000000000000" pitchFamily="2" charset="0"/>
              </a:rPr>
            </a:br>
            <a:br>
              <a:rPr lang="en-GB" sz="3600" b="1" dirty="0">
                <a:latin typeface="Poppins" panose="00000500000000000000" pitchFamily="2" charset="0"/>
              </a:rPr>
            </a:br>
            <a:r>
              <a:rPr lang="en-GB" sz="3600" b="1" dirty="0">
                <a:latin typeface="Poppins" panose="00000500000000000000" pitchFamily="2" charset="0"/>
              </a:rPr>
              <a:t>www.cornwallcommunityfoundation.com</a:t>
            </a:r>
            <a:br>
              <a:rPr lang="en-GB" sz="3600" b="1" dirty="0">
                <a:latin typeface="Poppins" panose="00000500000000000000" pitchFamily="2" charset="0"/>
              </a:rPr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8104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81B5-0B82-418F-DC6E-59613BACB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98" y="4274288"/>
            <a:ext cx="10908875" cy="1444945"/>
          </a:xfrm>
          <a:solidFill>
            <a:srgbClr val="FBBA00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Our Mission</a:t>
            </a:r>
            <a:br>
              <a:rPr lang="en-US" sz="24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We inspire philanthropy and giving to meet local needs, building equitable and strong communities.</a:t>
            </a:r>
            <a:endParaRPr lang="en-US" sz="2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FBA8C-6836-5E81-8DD0-87EE38A17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398" y="793103"/>
            <a:ext cx="10908875" cy="2999792"/>
          </a:xfr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l"/>
            <a:endParaRPr lang="en-US" b="0" i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600" i="0" kern="1200" dirty="0">
                <a:effectLst/>
                <a:latin typeface="+mn-lt"/>
                <a:ea typeface="+mn-ea"/>
                <a:cs typeface="+mn-cs"/>
              </a:rPr>
              <a:t>In 1999 a group of supporters set up the Cornwall Independent Trust, after identifying the need to give those struggling in the community a voice and to establish an independent source of funding of self-help within Cornwall and the Isles of Scilly.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2600" i="0" kern="1200" dirty="0">
              <a:effectLst/>
              <a:latin typeface="+mn-lt"/>
              <a:ea typeface="+mn-ea"/>
              <a:cs typeface="+mn-cs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600" i="0" kern="1200" dirty="0">
                <a:effectLst/>
                <a:latin typeface="+mn-lt"/>
                <a:ea typeface="+mn-ea"/>
                <a:cs typeface="+mn-cs"/>
              </a:rPr>
              <a:t>In 2003 the Fund became the Cornwall Community Foundation continuing this work to improve education, health – both physical and mental; and the relief of poverty and sickness.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B1666D-3695-4023-A180-E4C9AC6FD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utdoor, person, standing, table&#10;&#10;Description automatically generated">
            <a:extLst>
              <a:ext uri="{FF2B5EF4-FFF2-40B4-BE49-F238E27FC236}">
                <a16:creationId xmlns:a16="http://schemas.microsoft.com/office/drawing/2014/main" id="{BE640519-3C1D-455E-B5A6-D14CC1FE8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07FE4F-CA2B-44FF-815C-EFCD171AB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A713-00AD-4F7C-993D-EDD54F02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536" y="1385378"/>
            <a:ext cx="4668256" cy="4064802"/>
          </a:xfrm>
        </p:spPr>
        <p:txBody>
          <a:bodyPr anchor="t"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b="1" dirty="0">
                <a:effectLst/>
                <a:latin typeface="Poppins ExtraBold" panose="00000900000000000000" pitchFamily="2" charset="0"/>
                <a:ea typeface="Calibri" panose="020F0502020204030204" pitchFamily="34" charset="0"/>
                <a:cs typeface="Poppins ExtraBold" panose="00000900000000000000" pitchFamily="2" charset="0"/>
              </a:rPr>
              <a:t>£19 million </a:t>
            </a:r>
            <a:r>
              <a:rPr lang="en-GB" sz="3600" b="1" dirty="0">
                <a:effectLst/>
                <a:latin typeface="Poppins Light" panose="00000400000000000000" pitchFamily="2" charset="0"/>
                <a:ea typeface="Calibri" panose="020F0502020204030204" pitchFamily="34" charset="0"/>
              </a:rPr>
              <a:t>has been invested since 2003 in more than </a:t>
            </a:r>
            <a:r>
              <a:rPr lang="en-GB" sz="3600" dirty="0">
                <a:effectLst/>
                <a:latin typeface="Poppins ExtraBold" panose="00000900000000000000" pitchFamily="2" charset="0"/>
                <a:ea typeface="Calibri" panose="020F0502020204030204" pitchFamily="34" charset="0"/>
                <a:cs typeface="Poppins ExtraBold" panose="00000900000000000000" pitchFamily="2" charset="0"/>
              </a:rPr>
              <a:t>8,000</a:t>
            </a:r>
            <a:r>
              <a:rPr lang="en-GB" sz="3600" b="1" dirty="0">
                <a:effectLst/>
                <a:latin typeface="Poppins Light" panose="00000400000000000000" pitchFamily="2" charset="0"/>
                <a:ea typeface="Calibri" panose="020F0502020204030204" pitchFamily="34" charset="0"/>
              </a:rPr>
              <a:t> projects in Cornwall and the Isles of Scilly.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469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B1666D-3695-4023-A180-E4C9AC6FD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outdoor, person, standing, table&#10;&#10;Description automatically generated">
            <a:extLst>
              <a:ext uri="{FF2B5EF4-FFF2-40B4-BE49-F238E27FC236}">
                <a16:creationId xmlns:a16="http://schemas.microsoft.com/office/drawing/2014/main" id="{BE640519-3C1D-455E-B5A6-D14CC1FE8F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207FE4F-CA2B-44FF-815C-EFCD171AB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A713-00AD-4F7C-993D-EDD54F022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461645"/>
            <a:ext cx="6264392" cy="5677897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4800" b="1" i="0" dirty="0">
                <a:solidFill>
                  <a:srgbClr val="FBBA00"/>
                </a:solidFill>
                <a:effectLst/>
                <a:latin typeface="Poppins" panose="00000500000000000000" pitchFamily="2" charset="0"/>
              </a:rPr>
              <a:t>Our grant-making in 2023</a:t>
            </a:r>
          </a:p>
          <a:p>
            <a:pPr marL="0" indent="0" algn="ctr">
              <a:buNone/>
            </a:pPr>
            <a:endParaRPr lang="en-GB" sz="3200" b="1" i="0" dirty="0">
              <a:solidFill>
                <a:srgbClr val="FBBA00"/>
              </a:solidFill>
              <a:effectLst/>
              <a:latin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GB" sz="4800" b="1" i="0" dirty="0">
                <a:solidFill>
                  <a:srgbClr val="FBBA00"/>
                </a:solidFill>
                <a:effectLst/>
                <a:latin typeface="Poppins" panose="00000500000000000000" pitchFamily="2" charset="0"/>
              </a:rPr>
              <a:t>£2,965,294</a:t>
            </a:r>
          </a:p>
          <a:p>
            <a:pPr marL="0" indent="0" algn="ctr">
              <a:buNone/>
            </a:pPr>
            <a:r>
              <a:rPr lang="en-GB" sz="3200" b="0" i="0" dirty="0">
                <a:solidFill>
                  <a:srgbClr val="FBBA00"/>
                </a:solidFill>
                <a:effectLst/>
                <a:latin typeface="Poppins" panose="00000500000000000000" pitchFamily="2" charset="0"/>
              </a:rPr>
              <a:t>awarded in</a:t>
            </a:r>
            <a:endParaRPr lang="en-GB" sz="3200" b="1" i="0" dirty="0">
              <a:solidFill>
                <a:srgbClr val="FBBA00"/>
              </a:solidFill>
              <a:effectLst/>
              <a:latin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en-GB" sz="4800" b="1" i="0" dirty="0">
                <a:solidFill>
                  <a:srgbClr val="FBBA00"/>
                </a:solidFill>
                <a:effectLst/>
                <a:latin typeface="Poppins" panose="00000500000000000000" pitchFamily="2" charset="0"/>
              </a:rPr>
              <a:t>686 </a:t>
            </a:r>
            <a:r>
              <a:rPr lang="en-GB" sz="3200" b="0" i="0" dirty="0">
                <a:solidFill>
                  <a:srgbClr val="FBBA00"/>
                </a:solidFill>
                <a:effectLst/>
                <a:latin typeface="Poppins" panose="00000500000000000000" pitchFamily="2" charset="0"/>
              </a:rPr>
              <a:t>grants</a:t>
            </a:r>
            <a:endParaRPr lang="en-GB" sz="3200" dirty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82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450A89-94DF-D3E7-3F22-6FC6694F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Who we support</a:t>
            </a:r>
            <a:endParaRPr lang="en-GB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14F713-E263-6DEF-1F29-63565DA02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support local charities, community and voluntary groups and social enterprises in Cornwall and the Isles of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Scilly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award not for profit community groups and social enterprises who are making a positive impact to the local people in their area.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Our aim is to overcome challenges of disadvantage, exclusion and poverty for all ages.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We welcome applications from both new and established groups. </a:t>
            </a:r>
          </a:p>
          <a:p>
            <a:pPr algn="l">
              <a:lnSpc>
                <a:spcPct val="150000"/>
              </a:lnSpc>
            </a:pPr>
            <a:endParaRPr lang="en-US" sz="1700" dirty="0">
              <a:solidFill>
                <a:srgbClr val="000000"/>
              </a:solidFill>
              <a:latin typeface="Poppins" panose="000005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74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FF35-8861-2AEE-F2BE-C4870D1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Sorry, we do not fund: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3358-5F8B-B046-9938-6A26E929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Commercial profit-making organisations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Organisations with significant free reserves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Statutory/public sector organisations such as health authorities, schools, hospitals, parish and town councils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Contributions to an endowment, payment of deficit funding or repayment of loans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Grant making organisations or bodies who fundraise or distribute grants on behalf of other organisations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662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FF35-8861-2AEE-F2BE-C4870D1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Sorry, we do not fund: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B3358-5F8B-B046-9938-6A26E929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Retrospective grants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Regional offices of national bodies that do not benefit local people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Organisations whose beneficiaries are not people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Projects intended to influence people’s religious choices or to promote a particular belief system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Poppins" panose="00000500000000000000" pitchFamily="2" charset="0"/>
              </a:rPr>
              <a:t>The promotion of political causes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59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09B7-42D5-44B1-9BE9-0596C60FE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4479"/>
            <a:ext cx="9144000" cy="898648"/>
          </a:xfrm>
        </p:spPr>
        <p:txBody>
          <a:bodyPr>
            <a:normAutofit/>
          </a:bodyPr>
          <a:lstStyle/>
          <a:p>
            <a:r>
              <a:rPr lang="en-US" sz="4400" dirty="0"/>
              <a:t>How to apply for grants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9531273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Poppins Extra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6f0e3f-90a7-45ae-a0eb-e18f078cda6e" xsi:nil="true"/>
    <lcf76f155ced4ddcb4097134ff3c332f xmlns="473db917-a697-4e36-b6a1-8f3d771210d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62BA933567A408CDEA872F930A350" ma:contentTypeVersion="18" ma:contentTypeDescription="Create a new document." ma:contentTypeScope="" ma:versionID="fbc06c4ef4f42525b923c688bca3b6e2">
  <xsd:schema xmlns:xsd="http://www.w3.org/2001/XMLSchema" xmlns:xs="http://www.w3.org/2001/XMLSchema" xmlns:p="http://schemas.microsoft.com/office/2006/metadata/properties" xmlns:ns2="473db917-a697-4e36-b6a1-8f3d771210dd" xmlns:ns3="b66f0e3f-90a7-45ae-a0eb-e18f078cda6e" targetNamespace="http://schemas.microsoft.com/office/2006/metadata/properties" ma:root="true" ma:fieldsID="ea439e37df4da5fa9ed4369333a94c7f" ns2:_="" ns3:_="">
    <xsd:import namespace="473db917-a697-4e36-b6a1-8f3d771210dd"/>
    <xsd:import namespace="b66f0e3f-90a7-45ae-a0eb-e18f078cd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db917-a697-4e36-b6a1-8f3d77121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4963e68-3720-4cf0-8bf9-535328b890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f0e3f-90a7-45ae-a0eb-e18f078cd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7f43b2f-72ae-4fdf-bbd9-74b184850dd1}" ma:internalName="TaxCatchAll" ma:showField="CatchAllData" ma:web="b66f0e3f-90a7-45ae-a0eb-e18f078cd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923698-5B95-4BAE-BC5F-1B29608D165A}">
  <ds:schemaRefs>
    <ds:schemaRef ds:uri="http://schemas.microsoft.com/office/2006/metadata/properties"/>
    <ds:schemaRef ds:uri="http://schemas.microsoft.com/office/infopath/2007/PartnerControls"/>
    <ds:schemaRef ds:uri="b7518075-407c-4bdc-8ca8-494fc8f9a563"/>
    <ds:schemaRef ds:uri="8eb60a7f-a031-4168-9e0e-d58ea42ff8f1"/>
    <ds:schemaRef ds:uri="ba113dfd-92f1-4403-b9ea-200eb4ed4446"/>
  </ds:schemaRefs>
</ds:datastoreItem>
</file>

<file path=customXml/itemProps2.xml><?xml version="1.0" encoding="utf-8"?>
<ds:datastoreItem xmlns:ds="http://schemas.openxmlformats.org/officeDocument/2006/customXml" ds:itemID="{617F5B77-759A-4271-8F31-9C9BBED1FC45}"/>
</file>

<file path=customXml/itemProps3.xml><?xml version="1.0" encoding="utf-8"?>
<ds:datastoreItem xmlns:ds="http://schemas.openxmlformats.org/officeDocument/2006/customXml" ds:itemID="{566FF538-A036-4C2C-8C1F-0A4CB908D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Widescreen</PresentationFormat>
  <Paragraphs>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Poppins</vt:lpstr>
      <vt:lpstr>Poppins ExtraBold</vt:lpstr>
      <vt:lpstr>Poppins Light</vt:lpstr>
      <vt:lpstr>Custom Design</vt:lpstr>
      <vt:lpstr>1_Custom Design</vt:lpstr>
      <vt:lpstr>PowerPoint Presentation</vt:lpstr>
      <vt:lpstr>Who are Cornwall Community Foundation?</vt:lpstr>
      <vt:lpstr>Our Mission We inspire philanthropy and giving to meet local needs, building equitable and strong communities.</vt:lpstr>
      <vt:lpstr>PowerPoint Presentation</vt:lpstr>
      <vt:lpstr>PowerPoint Presentation</vt:lpstr>
      <vt:lpstr>Who we support</vt:lpstr>
      <vt:lpstr>Sorry, we do not fund:</vt:lpstr>
      <vt:lpstr>Sorry, we do not fund:</vt:lpstr>
      <vt:lpstr>How to apply for grants</vt:lpstr>
      <vt:lpstr>PowerPoint Presentation</vt:lpstr>
      <vt:lpstr>PowerPoint Presentation</vt:lpstr>
      <vt:lpstr>Grant guidelines</vt:lpstr>
      <vt:lpstr>Grant guidelines</vt:lpstr>
      <vt:lpstr>PowerPoint Presentation</vt:lpstr>
      <vt:lpstr>Expression of interest</vt:lpstr>
      <vt:lpstr>What does Cornwall Community Foundation  have funding for?</vt:lpstr>
      <vt:lpstr>Grants for Individuals</vt:lpstr>
      <vt:lpstr>Young &amp; Talented Cornwall supports young musicians, dancers and sportspeople </vt:lpstr>
      <vt:lpstr>The South West Enterprise Fund supports young entrepreneur to pursue handmade jewellery business </vt:lpstr>
      <vt:lpstr>Welcome Fund  supports Gorran School with the purchase of iPads </vt:lpstr>
      <vt:lpstr>Grants for groups: area and themed funds </vt:lpstr>
      <vt:lpstr>Business Club supports Black Voices Cornwall </vt:lpstr>
      <vt:lpstr>Cornwall’s Christmas Fair supports all the foodbanks in Cornwall  </vt:lpstr>
      <vt:lpstr>Police and Crime Commissioner supports groups tackling antisocial behaviour across Cornwall </vt:lpstr>
      <vt:lpstr>NHS Cornwall and Isles of Scilly Integrated Care Board (ICB) and Cornwall Voluntary Sector Forum improve health and wellbeing outcomes for people and communities with the Health Improvement Fund</vt:lpstr>
      <vt:lpstr>What makes for a good grant application?</vt:lpstr>
      <vt:lpstr>Thank you!   www.cornwallcommunityfoundation.com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Heard</dc:creator>
  <cp:lastModifiedBy>Tamas Haydu</cp:lastModifiedBy>
  <cp:revision>14</cp:revision>
  <dcterms:created xsi:type="dcterms:W3CDTF">2020-11-24T15:58:23Z</dcterms:created>
  <dcterms:modified xsi:type="dcterms:W3CDTF">2024-04-08T11:43:05Z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0x0101004C8148645DED06479B0C57EFBE26FA86</vt:lpwstr>
  </property>
</Properties>
</file>