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4472" r:id="rId3"/>
    <p:sldId id="4462" r:id="rId4"/>
    <p:sldId id="287" r:id="rId5"/>
    <p:sldId id="4474" r:id="rId6"/>
    <p:sldId id="292" r:id="rId7"/>
    <p:sldId id="4476" r:id="rId8"/>
    <p:sldId id="4477" r:id="rId9"/>
    <p:sldId id="288" r:id="rId10"/>
    <p:sldId id="4475" r:id="rId11"/>
    <p:sldId id="44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81E2B-0897-8819-27AB-15566A19B4F1}" name="Rachel Ward" initials="RW" userId="S::rachel.ward@heritagefund.org.uk::f242d1e4-a19d-4bee-8103-679682704177" providerId="AD"/>
  <p188:author id="{240C2545-FAE8-D3CE-8D62-577F36B8D58D}" name="Jessica Hewitson" initials="JH" userId="S::jessica.hewitson@heritagefund.org.uk::fb54a699-091e-416a-9e9b-fa4bde0e2c00" providerId="AD"/>
  <p188:author id="{67280046-3280-8013-1CC4-2E64C0E5AFA8}" name="Sarah Britton" initials="SB" userId="S::sarah.britton@heritagefund.org.uk::593bcf49-57be-4ae0-a04f-d617cf394566" providerId="AD"/>
  <p188:author id="{96D37168-3677-891F-0876-95F53BDC4A80}" name="Anne Jenkins" initials="AJ" userId="S::anne.jenkins@heritagefund.org.uk::f2951097-99f2-441a-bf5f-8407f19f7f7c" providerId="AD"/>
  <p188:author id="{4939E67B-A8F4-4B9F-B170-1AB17A48C57E}" name="Jodi Larder" initials="JL" userId="S::Jodi.Larder@heritagefund.org.uk::d5c1b9e5-08f1-452b-b9e3-49627a44250d" providerId="AD"/>
  <p188:author id="{50E9CFA3-5378-9658-48F7-95BFE80054C0}" name="Christopher Mason" initials="CM" userId="S::christopher.mason@heritagefund.org.uk::221bfaef-1d50-4ddd-96e1-0fe459be54dd" providerId="AD"/>
  <p188:author id="{C01407DD-92CB-56AF-0C12-8E1D6F9FC4E0}" name="Jodi Larder" initials="JL" userId="S::jodi.larder@heritagefund.org.uk::d5c1b9e5-08f1-452b-b9e3-49627a4425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2451"/>
    <a:srgbClr val="D3C057"/>
    <a:srgbClr val="FBA939"/>
    <a:srgbClr val="8B64BD"/>
    <a:srgbClr val="147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8D439-18B6-40EB-BA7F-ACD194993A47}" v="88" dt="2024-04-23T11:54:51.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aulay Bristow" userId="e0b7a913-0e8f-4a64-b197-c1354724467d" providerId="ADAL" clId="{F168D439-18B6-40EB-BA7F-ACD194993A47}"/>
    <pc:docChg chg="undo custSel addSld delSld modSld delMainMaster">
      <pc:chgData name="Macaulay Bristow" userId="e0b7a913-0e8f-4a64-b197-c1354724467d" providerId="ADAL" clId="{F168D439-18B6-40EB-BA7F-ACD194993A47}" dt="2024-04-23T12:10:05.909" v="950" actId="20577"/>
      <pc:docMkLst>
        <pc:docMk/>
      </pc:docMkLst>
      <pc:sldChg chg="modSp mod">
        <pc:chgData name="Macaulay Bristow" userId="e0b7a913-0e8f-4a64-b197-c1354724467d" providerId="ADAL" clId="{F168D439-18B6-40EB-BA7F-ACD194993A47}" dt="2024-04-23T11:49:00.561" v="792" actId="1076"/>
        <pc:sldMkLst>
          <pc:docMk/>
          <pc:sldMk cId="265340257" sldId="287"/>
        </pc:sldMkLst>
        <pc:spChg chg="mod">
          <ac:chgData name="Macaulay Bristow" userId="e0b7a913-0e8f-4a64-b197-c1354724467d" providerId="ADAL" clId="{F168D439-18B6-40EB-BA7F-ACD194993A47}" dt="2024-04-23T11:47:49.978" v="781" actId="1076"/>
          <ac:spMkLst>
            <pc:docMk/>
            <pc:sldMk cId="265340257" sldId="287"/>
            <ac:spMk id="2" creationId="{AAA3F90E-364E-1E52-F72D-F963C4CED2BC}"/>
          </ac:spMkLst>
        </pc:spChg>
        <pc:spChg chg="mod">
          <ac:chgData name="Macaulay Bristow" userId="e0b7a913-0e8f-4a64-b197-c1354724467d" providerId="ADAL" clId="{F168D439-18B6-40EB-BA7F-ACD194993A47}" dt="2024-04-23T11:49:00.561" v="792" actId="1076"/>
          <ac:spMkLst>
            <pc:docMk/>
            <pc:sldMk cId="265340257" sldId="287"/>
            <ac:spMk id="4" creationId="{1B3EA402-D86F-4B24-133A-7500ECA43EC3}"/>
          </ac:spMkLst>
        </pc:spChg>
      </pc:sldChg>
      <pc:sldChg chg="addSp delSp modSp mod">
        <pc:chgData name="Macaulay Bristow" userId="e0b7a913-0e8f-4a64-b197-c1354724467d" providerId="ADAL" clId="{F168D439-18B6-40EB-BA7F-ACD194993A47}" dt="2024-04-23T12:10:05.909" v="950" actId="20577"/>
        <pc:sldMkLst>
          <pc:docMk/>
          <pc:sldMk cId="1154110630" sldId="288"/>
        </pc:sldMkLst>
        <pc:spChg chg="add mod">
          <ac:chgData name="Macaulay Bristow" userId="e0b7a913-0e8f-4a64-b197-c1354724467d" providerId="ADAL" clId="{F168D439-18B6-40EB-BA7F-ACD194993A47}" dt="2024-04-23T11:55:08.127" v="912" actId="20577"/>
          <ac:spMkLst>
            <pc:docMk/>
            <pc:sldMk cId="1154110630" sldId="288"/>
            <ac:spMk id="2" creationId="{17BE5A9F-3B01-B9FD-2898-784EC9AA6321}"/>
          </ac:spMkLst>
        </pc:spChg>
        <pc:spChg chg="del">
          <ac:chgData name="Macaulay Bristow" userId="e0b7a913-0e8f-4a64-b197-c1354724467d" providerId="ADAL" clId="{F168D439-18B6-40EB-BA7F-ACD194993A47}" dt="2024-04-23T11:48:27.126" v="786" actId="478"/>
          <ac:spMkLst>
            <pc:docMk/>
            <pc:sldMk cId="1154110630" sldId="288"/>
            <ac:spMk id="6" creationId="{2382CFF6-DCDE-622B-44B1-DBAD257E8BB8}"/>
          </ac:spMkLst>
        </pc:spChg>
        <pc:spChg chg="mod">
          <ac:chgData name="Macaulay Bristow" userId="e0b7a913-0e8f-4a64-b197-c1354724467d" providerId="ADAL" clId="{F168D439-18B6-40EB-BA7F-ACD194993A47}" dt="2024-04-23T12:10:05.909" v="950" actId="20577"/>
          <ac:spMkLst>
            <pc:docMk/>
            <pc:sldMk cId="1154110630" sldId="288"/>
            <ac:spMk id="348" creationId="{50E79D70-BC22-235D-996A-9D3723A0D645}"/>
          </ac:spMkLst>
        </pc:spChg>
        <pc:picChg chg="del">
          <ac:chgData name="Macaulay Bristow" userId="e0b7a913-0e8f-4a64-b197-c1354724467d" providerId="ADAL" clId="{F168D439-18B6-40EB-BA7F-ACD194993A47}" dt="2024-04-23T11:47:58.343" v="782" actId="478"/>
          <ac:picMkLst>
            <pc:docMk/>
            <pc:sldMk cId="1154110630" sldId="288"/>
            <ac:picMk id="3" creationId="{56583FCE-633E-D85D-70F7-83894EB23B82}"/>
          </ac:picMkLst>
        </pc:picChg>
        <pc:picChg chg="add del mod">
          <ac:chgData name="Macaulay Bristow" userId="e0b7a913-0e8f-4a64-b197-c1354724467d" providerId="ADAL" clId="{F168D439-18B6-40EB-BA7F-ACD194993A47}" dt="2024-04-23T11:54:45.898" v="856" actId="478"/>
          <ac:picMkLst>
            <pc:docMk/>
            <pc:sldMk cId="1154110630" sldId="288"/>
            <ac:picMk id="3074" creationId="{4180430F-F4E0-C7EC-B372-428A4764411D}"/>
          </ac:picMkLst>
        </pc:picChg>
        <pc:picChg chg="add mod">
          <ac:chgData name="Macaulay Bristow" userId="e0b7a913-0e8f-4a64-b197-c1354724467d" providerId="ADAL" clId="{F168D439-18B6-40EB-BA7F-ACD194993A47}" dt="2024-04-23T11:54:51.188" v="858" actId="1076"/>
          <ac:picMkLst>
            <pc:docMk/>
            <pc:sldMk cId="1154110630" sldId="288"/>
            <ac:picMk id="3076" creationId="{DADA2E0C-AC18-E396-9975-DD33D7619699}"/>
          </ac:picMkLst>
        </pc:picChg>
      </pc:sldChg>
      <pc:sldChg chg="modSp mod">
        <pc:chgData name="Macaulay Bristow" userId="e0b7a913-0e8f-4a64-b197-c1354724467d" providerId="ADAL" clId="{F168D439-18B6-40EB-BA7F-ACD194993A47}" dt="2024-04-23T11:59:38.041" v="936" actId="20577"/>
        <pc:sldMkLst>
          <pc:docMk/>
          <pc:sldMk cId="1989884876" sldId="4462"/>
        </pc:sldMkLst>
        <pc:spChg chg="mod">
          <ac:chgData name="Macaulay Bristow" userId="e0b7a913-0e8f-4a64-b197-c1354724467d" providerId="ADAL" clId="{F168D439-18B6-40EB-BA7F-ACD194993A47}" dt="2024-04-23T11:59:38.041" v="936" actId="20577"/>
          <ac:spMkLst>
            <pc:docMk/>
            <pc:sldMk cId="1989884876" sldId="4462"/>
            <ac:spMk id="2" creationId="{0C442C82-946A-9806-FA1A-086E013A8D93}"/>
          </ac:spMkLst>
        </pc:spChg>
      </pc:sldChg>
      <pc:sldChg chg="addSp delSp modSp del mod">
        <pc:chgData name="Macaulay Bristow" userId="e0b7a913-0e8f-4a64-b197-c1354724467d" providerId="ADAL" clId="{F168D439-18B6-40EB-BA7F-ACD194993A47}" dt="2024-04-23T11:15:32.029" v="20" actId="2696"/>
        <pc:sldMkLst>
          <pc:docMk/>
          <pc:sldMk cId="667843923" sldId="4466"/>
        </pc:sldMkLst>
        <pc:spChg chg="add mod">
          <ac:chgData name="Macaulay Bristow" userId="e0b7a913-0e8f-4a64-b197-c1354724467d" providerId="ADAL" clId="{F168D439-18B6-40EB-BA7F-ACD194993A47}" dt="2024-04-23T11:11:59.785" v="13" actId="20577"/>
          <ac:spMkLst>
            <pc:docMk/>
            <pc:sldMk cId="667843923" sldId="4466"/>
            <ac:spMk id="2" creationId="{37F10551-CA7E-3216-D08D-15CC903F0D8D}"/>
          </ac:spMkLst>
        </pc:spChg>
        <pc:spChg chg="del">
          <ac:chgData name="Macaulay Bristow" userId="e0b7a913-0e8f-4a64-b197-c1354724467d" providerId="ADAL" clId="{F168D439-18B6-40EB-BA7F-ACD194993A47}" dt="2024-04-23T11:10:52.808" v="1" actId="478"/>
          <ac:spMkLst>
            <pc:docMk/>
            <pc:sldMk cId="667843923" sldId="4466"/>
            <ac:spMk id="3" creationId="{DA90D8C2-3247-032E-F015-B11E3091A32D}"/>
          </ac:spMkLst>
        </pc:spChg>
        <pc:spChg chg="del">
          <ac:chgData name="Macaulay Bristow" userId="e0b7a913-0e8f-4a64-b197-c1354724467d" providerId="ADAL" clId="{F168D439-18B6-40EB-BA7F-ACD194993A47}" dt="2024-04-23T11:10:54.661" v="2" actId="478"/>
          <ac:spMkLst>
            <pc:docMk/>
            <pc:sldMk cId="667843923" sldId="4466"/>
            <ac:spMk id="5" creationId="{EEEC4E4A-C9DA-4CB8-805F-CE3FF84019AC}"/>
          </ac:spMkLst>
        </pc:spChg>
        <pc:spChg chg="del mod">
          <ac:chgData name="Macaulay Bristow" userId="e0b7a913-0e8f-4a64-b197-c1354724467d" providerId="ADAL" clId="{F168D439-18B6-40EB-BA7F-ACD194993A47}" dt="2024-04-23T11:10:58.518" v="3" actId="478"/>
          <ac:spMkLst>
            <pc:docMk/>
            <pc:sldMk cId="667843923" sldId="4466"/>
            <ac:spMk id="6" creationId="{B8FD1237-EBE6-3B9B-9257-AFBAA90AA777}"/>
          </ac:spMkLst>
        </pc:spChg>
        <pc:spChg chg="mod">
          <ac:chgData name="Macaulay Bristow" userId="e0b7a913-0e8f-4a64-b197-c1354724467d" providerId="ADAL" clId="{F168D439-18B6-40EB-BA7F-ACD194993A47}" dt="2024-04-23T11:11:30.590" v="6" actId="21"/>
          <ac:spMkLst>
            <pc:docMk/>
            <pc:sldMk cId="667843923" sldId="4466"/>
            <ac:spMk id="10" creationId="{BB9CED44-3352-3638-7720-4E58764C1746}"/>
          </ac:spMkLst>
        </pc:spChg>
        <pc:graphicFrameChg chg="mod">
          <ac:chgData name="Macaulay Bristow" userId="e0b7a913-0e8f-4a64-b197-c1354724467d" providerId="ADAL" clId="{F168D439-18B6-40EB-BA7F-ACD194993A47}" dt="2024-04-23T11:12:34.147" v="14"/>
          <ac:graphicFrameMkLst>
            <pc:docMk/>
            <pc:sldMk cId="667843923" sldId="4466"/>
            <ac:graphicFrameMk id="9" creationId="{7AEED16C-6B94-7846-B414-DA42101B87F0}"/>
          </ac:graphicFrameMkLst>
        </pc:graphicFrameChg>
      </pc:sldChg>
      <pc:sldChg chg="addSp delSp modSp mod">
        <pc:chgData name="Macaulay Bristow" userId="e0b7a913-0e8f-4a64-b197-c1354724467d" providerId="ADAL" clId="{F168D439-18B6-40EB-BA7F-ACD194993A47}" dt="2024-04-23T11:14:11.578" v="19" actId="1076"/>
        <pc:sldMkLst>
          <pc:docMk/>
          <pc:sldMk cId="3796480555" sldId="4475"/>
        </pc:sldMkLst>
        <pc:spChg chg="del mod">
          <ac:chgData name="Macaulay Bristow" userId="e0b7a913-0e8f-4a64-b197-c1354724467d" providerId="ADAL" clId="{F168D439-18B6-40EB-BA7F-ACD194993A47}" dt="2024-04-23T11:14:05.143" v="17" actId="478"/>
          <ac:spMkLst>
            <pc:docMk/>
            <pc:sldMk cId="3796480555" sldId="4475"/>
            <ac:spMk id="3" creationId="{A48FA9E7-0AE9-AE24-2907-C766593E5D8B}"/>
          </ac:spMkLst>
        </pc:spChg>
        <pc:picChg chg="add mod">
          <ac:chgData name="Macaulay Bristow" userId="e0b7a913-0e8f-4a64-b197-c1354724467d" providerId="ADAL" clId="{F168D439-18B6-40EB-BA7F-ACD194993A47}" dt="2024-04-23T11:14:11.578" v="19" actId="1076"/>
          <ac:picMkLst>
            <pc:docMk/>
            <pc:sldMk cId="3796480555" sldId="4475"/>
            <ac:picMk id="1026" creationId="{A83F4EAB-3077-3F78-9782-2E7EB99335B4}"/>
          </ac:picMkLst>
        </pc:picChg>
        <pc:picChg chg="del">
          <ac:chgData name="Macaulay Bristow" userId="e0b7a913-0e8f-4a64-b197-c1354724467d" providerId="ADAL" clId="{F168D439-18B6-40EB-BA7F-ACD194993A47}" dt="2024-04-23T11:13:58.675" v="15" actId="478"/>
          <ac:picMkLst>
            <pc:docMk/>
            <pc:sldMk cId="3796480555" sldId="4475"/>
            <ac:picMk id="3074" creationId="{A4F096E8-7A4C-10DC-C0C5-704A1931B9C7}"/>
          </ac:picMkLst>
        </pc:picChg>
      </pc:sldChg>
      <pc:sldChg chg="addSp delSp modSp mod">
        <pc:chgData name="Macaulay Bristow" userId="e0b7a913-0e8f-4a64-b197-c1354724467d" providerId="ADAL" clId="{F168D439-18B6-40EB-BA7F-ACD194993A47}" dt="2024-04-23T12:09:30.907" v="941" actId="20577"/>
        <pc:sldMkLst>
          <pc:docMk/>
          <pc:sldMk cId="282245186" sldId="4476"/>
        </pc:sldMkLst>
        <pc:spChg chg="mod">
          <ac:chgData name="Macaulay Bristow" userId="e0b7a913-0e8f-4a64-b197-c1354724467d" providerId="ADAL" clId="{F168D439-18B6-40EB-BA7F-ACD194993A47}" dt="2024-04-23T12:09:30.907" v="941" actId="20577"/>
          <ac:spMkLst>
            <pc:docMk/>
            <pc:sldMk cId="282245186" sldId="4476"/>
            <ac:spMk id="7" creationId="{CAE1BC57-3FDD-E578-BE4C-F92BDD88EE9C}"/>
          </ac:spMkLst>
        </pc:spChg>
        <pc:graphicFrameChg chg="add mod">
          <ac:chgData name="Macaulay Bristow" userId="e0b7a913-0e8f-4a64-b197-c1354724467d" providerId="ADAL" clId="{F168D439-18B6-40EB-BA7F-ACD194993A47}" dt="2024-04-23T11:52:26.969" v="855" actId="207"/>
          <ac:graphicFrameMkLst>
            <pc:docMk/>
            <pc:sldMk cId="282245186" sldId="4476"/>
            <ac:graphicFrameMk id="8" creationId="{43E9BBEC-C00A-DF3F-8AEF-A830262D5C24}"/>
          </ac:graphicFrameMkLst>
        </pc:graphicFrameChg>
        <pc:graphicFrameChg chg="del">
          <ac:chgData name="Macaulay Bristow" userId="e0b7a913-0e8f-4a64-b197-c1354724467d" providerId="ADAL" clId="{F168D439-18B6-40EB-BA7F-ACD194993A47}" dt="2024-04-23T11:22:46.632" v="128" actId="478"/>
          <ac:graphicFrameMkLst>
            <pc:docMk/>
            <pc:sldMk cId="282245186" sldId="4476"/>
            <ac:graphicFrameMk id="12" creationId="{43E9BBEC-C00A-DF3F-8AEF-A830262D5C24}"/>
          </ac:graphicFrameMkLst>
        </pc:graphicFrameChg>
        <pc:graphicFrameChg chg="add del mod">
          <ac:chgData name="Macaulay Bristow" userId="e0b7a913-0e8f-4a64-b197-c1354724467d" providerId="ADAL" clId="{F168D439-18B6-40EB-BA7F-ACD194993A47}" dt="2024-04-23T11:51:44.074" v="849" actId="478"/>
          <ac:graphicFrameMkLst>
            <pc:docMk/>
            <pc:sldMk cId="282245186" sldId="4476"/>
            <ac:graphicFrameMk id="14" creationId="{7AEED16C-6B94-7846-B414-DA42101B87F0}"/>
          </ac:graphicFrameMkLst>
        </pc:graphicFrameChg>
        <pc:picChg chg="del">
          <ac:chgData name="Macaulay Bristow" userId="e0b7a913-0e8f-4a64-b197-c1354724467d" providerId="ADAL" clId="{F168D439-18B6-40EB-BA7F-ACD194993A47}" dt="2024-04-23T11:15:44.547" v="21" actId="478"/>
          <ac:picMkLst>
            <pc:docMk/>
            <pc:sldMk cId="282245186" sldId="4476"/>
            <ac:picMk id="2" creationId="{75BEAE23-58E9-DC65-B260-6CB643209D06}"/>
          </ac:picMkLst>
        </pc:picChg>
        <pc:picChg chg="mod modCrop">
          <ac:chgData name="Macaulay Bristow" userId="e0b7a913-0e8f-4a64-b197-c1354724467d" providerId="ADAL" clId="{F168D439-18B6-40EB-BA7F-ACD194993A47}" dt="2024-04-23T11:24:20.370" v="142" actId="18131"/>
          <ac:picMkLst>
            <pc:docMk/>
            <pc:sldMk cId="282245186" sldId="4476"/>
            <ac:picMk id="3" creationId="{A2192475-9CBB-5FCF-4A68-EFF5F0D344B0}"/>
          </ac:picMkLst>
        </pc:picChg>
        <pc:picChg chg="del mod">
          <ac:chgData name="Macaulay Bristow" userId="e0b7a913-0e8f-4a64-b197-c1354724467d" providerId="ADAL" clId="{F168D439-18B6-40EB-BA7F-ACD194993A47}" dt="2024-04-23T11:24:03.532" v="138" actId="478"/>
          <ac:picMkLst>
            <pc:docMk/>
            <pc:sldMk cId="282245186" sldId="4476"/>
            <ac:picMk id="4" creationId="{B5D74EF7-ECFE-747A-EC93-2E1B2232D156}"/>
          </ac:picMkLst>
        </pc:picChg>
        <pc:picChg chg="del">
          <ac:chgData name="Macaulay Bristow" userId="e0b7a913-0e8f-4a64-b197-c1354724467d" providerId="ADAL" clId="{F168D439-18B6-40EB-BA7F-ACD194993A47}" dt="2024-04-23T11:15:49.993" v="22" actId="478"/>
          <ac:picMkLst>
            <pc:docMk/>
            <pc:sldMk cId="282245186" sldId="4476"/>
            <ac:picMk id="6" creationId="{38213766-7DCF-FE86-D62A-1432F7376FDF}"/>
          </ac:picMkLst>
        </pc:picChg>
      </pc:sldChg>
      <pc:sldChg chg="addSp delSp modSp new mod">
        <pc:chgData name="Macaulay Bristow" userId="e0b7a913-0e8f-4a64-b197-c1354724467d" providerId="ADAL" clId="{F168D439-18B6-40EB-BA7F-ACD194993A47}" dt="2024-04-23T11:56:13.139" v="915" actId="20577"/>
        <pc:sldMkLst>
          <pc:docMk/>
          <pc:sldMk cId="1703700585" sldId="4477"/>
        </pc:sldMkLst>
        <pc:spChg chg="del">
          <ac:chgData name="Macaulay Bristow" userId="e0b7a913-0e8f-4a64-b197-c1354724467d" providerId="ADAL" clId="{F168D439-18B6-40EB-BA7F-ACD194993A47}" dt="2024-04-23T11:17:00.649" v="39" actId="478"/>
          <ac:spMkLst>
            <pc:docMk/>
            <pc:sldMk cId="1703700585" sldId="4477"/>
            <ac:spMk id="2" creationId="{08A8863E-1C0B-7C83-8F80-FBA4C5C28E98}"/>
          </ac:spMkLst>
        </pc:spChg>
        <pc:spChg chg="add mod">
          <ac:chgData name="Macaulay Bristow" userId="e0b7a913-0e8f-4a64-b197-c1354724467d" providerId="ADAL" clId="{F168D439-18B6-40EB-BA7F-ACD194993A47}" dt="2024-04-23T11:39:05.123" v="490" actId="20577"/>
          <ac:spMkLst>
            <pc:docMk/>
            <pc:sldMk cId="1703700585" sldId="4477"/>
            <ac:spMk id="6" creationId="{4769EA81-12E1-8316-AFD8-52A78093F32F}"/>
          </ac:spMkLst>
        </pc:spChg>
        <pc:spChg chg="add del mod">
          <ac:chgData name="Macaulay Bristow" userId="e0b7a913-0e8f-4a64-b197-c1354724467d" providerId="ADAL" clId="{F168D439-18B6-40EB-BA7F-ACD194993A47}" dt="2024-04-23T11:56:13.139" v="915" actId="20577"/>
          <ac:spMkLst>
            <pc:docMk/>
            <pc:sldMk cId="1703700585" sldId="4477"/>
            <ac:spMk id="7" creationId="{D57917F8-2BAD-6F13-AEE0-082C8EDAE28E}"/>
          </ac:spMkLst>
        </pc:spChg>
        <pc:graphicFrameChg chg="add del mod">
          <ac:chgData name="Macaulay Bristow" userId="e0b7a913-0e8f-4a64-b197-c1354724467d" providerId="ADAL" clId="{F168D439-18B6-40EB-BA7F-ACD194993A47}" dt="2024-04-23T11:16:56.421" v="38" actId="478"/>
          <ac:graphicFrameMkLst>
            <pc:docMk/>
            <pc:sldMk cId="1703700585" sldId="4477"/>
            <ac:graphicFrameMk id="10" creationId="{A4E31017-B7C9-DFF4-7D0C-AEBA292DE597}"/>
          </ac:graphicFrameMkLst>
        </pc:graphicFrameChg>
        <pc:graphicFrameChg chg="add del mod">
          <ac:chgData name="Macaulay Bristow" userId="e0b7a913-0e8f-4a64-b197-c1354724467d" providerId="ADAL" clId="{F168D439-18B6-40EB-BA7F-ACD194993A47}" dt="2024-04-23T11:16:32.063" v="27" actId="478"/>
          <ac:graphicFrameMkLst>
            <pc:docMk/>
            <pc:sldMk cId="1703700585" sldId="4477"/>
            <ac:graphicFrameMk id="11" creationId="{7AEED16C-6B94-7846-B414-DA42101B87F0}"/>
          </ac:graphicFrameMkLst>
        </pc:graphicFrameChg>
        <pc:graphicFrameChg chg="add mod">
          <ac:chgData name="Macaulay Bristow" userId="e0b7a913-0e8f-4a64-b197-c1354724467d" providerId="ADAL" clId="{F168D439-18B6-40EB-BA7F-ACD194993A47}" dt="2024-04-23T11:16:53.199" v="37"/>
          <ac:graphicFrameMkLst>
            <pc:docMk/>
            <pc:sldMk cId="1703700585" sldId="4477"/>
            <ac:graphicFrameMk id="12" creationId="{7AEED16C-6B94-7846-B414-DA42101B87F0}"/>
          </ac:graphicFrameMkLst>
        </pc:graphicFrameChg>
        <pc:graphicFrameChg chg="add del mod">
          <ac:chgData name="Macaulay Bristow" userId="e0b7a913-0e8f-4a64-b197-c1354724467d" providerId="ADAL" clId="{F168D439-18B6-40EB-BA7F-ACD194993A47}" dt="2024-04-23T11:21:21.415" v="118" actId="478"/>
          <ac:graphicFrameMkLst>
            <pc:docMk/>
            <pc:sldMk cId="1703700585" sldId="4477"/>
            <ac:graphicFrameMk id="13" creationId="{7AEED16C-6B94-7846-B414-DA42101B87F0}"/>
          </ac:graphicFrameMkLst>
        </pc:graphicFrameChg>
        <pc:graphicFrameChg chg="add del mod">
          <ac:chgData name="Macaulay Bristow" userId="e0b7a913-0e8f-4a64-b197-c1354724467d" providerId="ADAL" clId="{F168D439-18B6-40EB-BA7F-ACD194993A47}" dt="2024-04-23T11:22:41.492" v="127" actId="21"/>
          <ac:graphicFrameMkLst>
            <pc:docMk/>
            <pc:sldMk cId="1703700585" sldId="4477"/>
            <ac:graphicFrameMk id="14" creationId="{7AEED16C-6B94-7846-B414-DA42101B87F0}"/>
          </ac:graphicFrameMkLst>
        </pc:graphicFrameChg>
        <pc:graphicFrameChg chg="add mod">
          <ac:chgData name="Macaulay Bristow" userId="e0b7a913-0e8f-4a64-b197-c1354724467d" providerId="ADAL" clId="{F168D439-18B6-40EB-BA7F-ACD194993A47}" dt="2024-04-23T11:51:38.481" v="848" actId="1076"/>
          <ac:graphicFrameMkLst>
            <pc:docMk/>
            <pc:sldMk cId="1703700585" sldId="4477"/>
            <ac:graphicFrameMk id="15" creationId="{7AEED16C-6B94-7846-B414-DA42101B87F0}"/>
          </ac:graphicFrameMkLst>
        </pc:graphicFrameChg>
        <pc:picChg chg="add del mod">
          <ac:chgData name="Macaulay Bristow" userId="e0b7a913-0e8f-4a64-b197-c1354724467d" providerId="ADAL" clId="{F168D439-18B6-40EB-BA7F-ACD194993A47}" dt="2024-04-23T11:18:13.601" v="90" actId="478"/>
          <ac:picMkLst>
            <pc:docMk/>
            <pc:sldMk cId="1703700585" sldId="4477"/>
            <ac:picMk id="5" creationId="{7B509483-9241-848B-B02D-C786BC33C40B}"/>
          </ac:picMkLst>
        </pc:picChg>
        <pc:picChg chg="add del mod">
          <ac:chgData name="Macaulay Bristow" userId="e0b7a913-0e8f-4a64-b197-c1354724467d" providerId="ADAL" clId="{F168D439-18B6-40EB-BA7F-ACD194993A47}" dt="2024-04-23T11:18:14.623" v="91" actId="478"/>
          <ac:picMkLst>
            <pc:docMk/>
            <pc:sldMk cId="1703700585" sldId="4477"/>
            <ac:picMk id="8" creationId="{D3D9B882-D1EF-811A-29FD-276C73121819}"/>
          </ac:picMkLst>
        </pc:picChg>
        <pc:picChg chg="add del mod">
          <ac:chgData name="Macaulay Bristow" userId="e0b7a913-0e8f-4a64-b197-c1354724467d" providerId="ADAL" clId="{F168D439-18B6-40EB-BA7F-ACD194993A47}" dt="2024-04-23T11:18:15.288" v="92" actId="478"/>
          <ac:picMkLst>
            <pc:docMk/>
            <pc:sldMk cId="1703700585" sldId="4477"/>
            <ac:picMk id="9" creationId="{0A3A673D-D589-2381-620E-597BC0B737C8}"/>
          </ac:picMkLst>
        </pc:picChg>
        <pc:picChg chg="add mod">
          <ac:chgData name="Macaulay Bristow" userId="e0b7a913-0e8f-4a64-b197-c1354724467d" providerId="ADAL" clId="{F168D439-18B6-40EB-BA7F-ACD194993A47}" dt="2024-04-23T11:19:19.571" v="104" actId="14100"/>
          <ac:picMkLst>
            <pc:docMk/>
            <pc:sldMk cId="1703700585" sldId="4477"/>
            <ac:picMk id="2050" creationId="{FAE5C168-CDAE-1817-B44D-DAEF07FEEE8D}"/>
          </ac:picMkLst>
        </pc:picChg>
        <pc:picChg chg="add mod">
          <ac:chgData name="Macaulay Bristow" userId="e0b7a913-0e8f-4a64-b197-c1354724467d" providerId="ADAL" clId="{F168D439-18B6-40EB-BA7F-ACD194993A47}" dt="2024-04-23T11:26:09.331" v="154" actId="1076"/>
          <ac:picMkLst>
            <pc:docMk/>
            <pc:sldMk cId="1703700585" sldId="4477"/>
            <ac:picMk id="2052" creationId="{43768DC7-D5A5-2ADA-BB73-3E4D49D8EA00}"/>
          </ac:picMkLst>
        </pc:picChg>
        <pc:picChg chg="add mod">
          <ac:chgData name="Macaulay Bristow" userId="e0b7a913-0e8f-4a64-b197-c1354724467d" providerId="ADAL" clId="{F168D439-18B6-40EB-BA7F-ACD194993A47}" dt="2024-04-23T11:19:35.767" v="107" actId="14100"/>
          <ac:picMkLst>
            <pc:docMk/>
            <pc:sldMk cId="1703700585" sldId="4477"/>
            <ac:picMk id="2054" creationId="{6C234787-CAD7-1728-82E5-F66B05D89358}"/>
          </ac:picMkLst>
        </pc:picChg>
        <pc:picChg chg="add del">
          <ac:chgData name="Macaulay Bristow" userId="e0b7a913-0e8f-4a64-b197-c1354724467d" providerId="ADAL" clId="{F168D439-18B6-40EB-BA7F-ACD194993A47}" dt="2024-04-23T11:20:36.928" v="114" actId="478"/>
          <ac:picMkLst>
            <pc:docMk/>
            <pc:sldMk cId="1703700585" sldId="4477"/>
            <ac:picMk id="2056" creationId="{FCB44821-E5CD-C793-BABF-17FF5D41C95E}"/>
          </ac:picMkLst>
        </pc:picChg>
      </pc:sldChg>
      <pc:sldMasterChg chg="del delSldLayout">
        <pc:chgData name="Macaulay Bristow" userId="e0b7a913-0e8f-4a64-b197-c1354724467d" providerId="ADAL" clId="{F168D439-18B6-40EB-BA7F-ACD194993A47}" dt="2024-04-23T11:15:32.029" v="20" actId="2696"/>
        <pc:sldMasterMkLst>
          <pc:docMk/>
          <pc:sldMasterMk cId="3378663049" sldId="2147483664"/>
        </pc:sldMasterMkLst>
        <pc:sldLayoutChg chg="del">
          <pc:chgData name="Macaulay Bristow" userId="e0b7a913-0e8f-4a64-b197-c1354724467d" providerId="ADAL" clId="{F168D439-18B6-40EB-BA7F-ACD194993A47}" dt="2024-04-23T11:15:32.029" v="20" actId="2696"/>
          <pc:sldLayoutMkLst>
            <pc:docMk/>
            <pc:sldMasterMk cId="3378663049" sldId="2147483664"/>
            <pc:sldLayoutMk cId="3783197139" sldId="2147483665"/>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557721900" sldId="2147483666"/>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3710387339" sldId="2147483667"/>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103590904" sldId="2147483668"/>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3165563671" sldId="2147483669"/>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4010239938" sldId="2147483670"/>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4132386147" sldId="2147483671"/>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2648811451" sldId="2147483672"/>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1998905498" sldId="2147483673"/>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648676313" sldId="2147483674"/>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3886261615" sldId="2147483675"/>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687815537" sldId="2147483676"/>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890047745" sldId="2147483677"/>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3957307587" sldId="2147483678"/>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1579856417" sldId="2147483679"/>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2746037443" sldId="2147483680"/>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654324679" sldId="2147483681"/>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3133355133" sldId="2147483682"/>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2956415958" sldId="2147483683"/>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2967311971" sldId="2147483684"/>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2120906704" sldId="2147483685"/>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1193334188" sldId="2147483686"/>
          </pc:sldLayoutMkLst>
        </pc:sldLayoutChg>
        <pc:sldLayoutChg chg="del">
          <pc:chgData name="Macaulay Bristow" userId="e0b7a913-0e8f-4a64-b197-c1354724467d" providerId="ADAL" clId="{F168D439-18B6-40EB-BA7F-ACD194993A47}" dt="2024-04-23T11:15:32.029" v="20" actId="2696"/>
          <pc:sldLayoutMkLst>
            <pc:docMk/>
            <pc:sldMasterMk cId="3378663049" sldId="2147483664"/>
            <pc:sldLayoutMk cId="1699137695" sldId="214748368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5599649682382"/>
          <c:y val="6.5029160714194276E-2"/>
          <c:w val="0.46967723975183806"/>
          <c:h val="0.78901991439818442"/>
        </c:manualLayout>
      </c:layout>
      <c:doughnutChart>
        <c:varyColors val="1"/>
        <c:ser>
          <c:idx val="0"/>
          <c:order val="0"/>
          <c:tx>
            <c:strRef>
              <c:f>Sheet1!$B$1</c:f>
              <c:strCache>
                <c:ptCount val="1"/>
                <c:pt idx="0">
                  <c:v>Investment Principles</c:v>
                </c:pt>
              </c:strCache>
            </c:strRef>
          </c:tx>
          <c:spPr>
            <a:solidFill>
              <a:schemeClr val="accent4">
                <a:lumMod val="75000"/>
              </a:schemeClr>
            </a:solidFill>
          </c:spPr>
          <c:dPt>
            <c:idx val="0"/>
            <c:bubble3D val="0"/>
            <c:spPr>
              <a:solidFill>
                <a:srgbClr val="FDA724"/>
              </a:solidFill>
              <a:ln w="19050">
                <a:solidFill>
                  <a:schemeClr val="lt1"/>
                </a:solidFill>
              </a:ln>
              <a:effectLst/>
            </c:spPr>
            <c:extLst>
              <c:ext xmlns:c16="http://schemas.microsoft.com/office/drawing/2014/chart" uri="{C3380CC4-5D6E-409C-BE32-E72D297353CC}">
                <c16:uniqueId val="{00000001-C59C-4259-8A0B-429CCC685B15}"/>
              </c:ext>
            </c:extLst>
          </c:dPt>
          <c:dPt>
            <c:idx val="1"/>
            <c:bubble3D val="0"/>
            <c:spPr>
              <a:solidFill>
                <a:srgbClr val="E12451"/>
              </a:solidFill>
              <a:ln w="19050">
                <a:solidFill>
                  <a:schemeClr val="lt1"/>
                </a:solidFill>
              </a:ln>
              <a:effectLst/>
            </c:spPr>
            <c:extLst>
              <c:ext xmlns:c16="http://schemas.microsoft.com/office/drawing/2014/chart" uri="{C3380CC4-5D6E-409C-BE32-E72D297353CC}">
                <c16:uniqueId val="{00000003-C59C-4259-8A0B-429CCC685B15}"/>
              </c:ext>
            </c:extLst>
          </c:dPt>
          <c:dPt>
            <c:idx val="2"/>
            <c:bubble3D val="0"/>
            <c:spPr>
              <a:solidFill>
                <a:srgbClr val="8F62C1"/>
              </a:solidFill>
              <a:ln w="19050">
                <a:solidFill>
                  <a:schemeClr val="lt1"/>
                </a:solidFill>
              </a:ln>
              <a:effectLst/>
            </c:spPr>
            <c:extLst>
              <c:ext xmlns:c16="http://schemas.microsoft.com/office/drawing/2014/chart" uri="{C3380CC4-5D6E-409C-BE32-E72D297353CC}">
                <c16:uniqueId val="{00000005-C59C-4259-8A0B-429CCC685B15}"/>
              </c:ext>
            </c:extLst>
          </c:dPt>
          <c:dPt>
            <c:idx val="3"/>
            <c:bubble3D val="0"/>
            <c:spPr>
              <a:solidFill>
                <a:srgbClr val="D3C057"/>
              </a:solidFill>
              <a:ln w="19050">
                <a:solidFill>
                  <a:schemeClr val="lt1"/>
                </a:solidFill>
              </a:ln>
              <a:effectLst/>
            </c:spPr>
            <c:extLst>
              <c:ext xmlns:c16="http://schemas.microsoft.com/office/drawing/2014/chart" uri="{C3380CC4-5D6E-409C-BE32-E72D297353CC}">
                <c16:uniqueId val="{00000007-C59C-4259-8A0B-429CCC685B15}"/>
              </c:ext>
            </c:extLst>
          </c:dPt>
          <c:cat>
            <c:strRef>
              <c:f>Sheet1!$A$2:$A$5</c:f>
              <c:strCache>
                <c:ptCount val="4"/>
                <c:pt idx="0">
                  <c:v>Saving Heritage </c:v>
                </c:pt>
                <c:pt idx="1">
                  <c:v>Protecting Environment</c:v>
                </c:pt>
                <c:pt idx="2">
                  <c:v>Organisational Sustainability</c:v>
                </c:pt>
                <c:pt idx="3">
                  <c:v>Inclusion Access Participation</c:v>
                </c:pt>
              </c:strCache>
            </c:strRef>
          </c:cat>
          <c:val>
            <c:numRef>
              <c:f>Sheet1!$B$2:$B$5</c:f>
              <c:numCache>
                <c:formatCode>General</c:formatCode>
                <c:ptCount val="4"/>
                <c:pt idx="0">
                  <c:v>6</c:v>
                </c:pt>
                <c:pt idx="1">
                  <c:v>2</c:v>
                </c:pt>
                <c:pt idx="2">
                  <c:v>1</c:v>
                </c:pt>
                <c:pt idx="3">
                  <c:v>3</c:v>
                </c:pt>
              </c:numCache>
            </c:numRef>
          </c:val>
          <c:extLst>
            <c:ext xmlns:c16="http://schemas.microsoft.com/office/drawing/2014/chart" uri="{C3380CC4-5D6E-409C-BE32-E72D297353CC}">
              <c16:uniqueId val="{00000008-C59C-4259-8A0B-429CCC685B1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Investment Principles</c:v>
                </c:pt>
              </c:strCache>
            </c:strRef>
          </c:tx>
          <c:spPr>
            <a:solidFill>
              <a:schemeClr val="accent4">
                <a:lumMod val="75000"/>
              </a:schemeClr>
            </a:solidFill>
          </c:spPr>
          <c:dPt>
            <c:idx val="0"/>
            <c:bubble3D val="0"/>
            <c:spPr>
              <a:solidFill>
                <a:srgbClr val="FBA939"/>
              </a:solidFill>
              <a:ln w="19050">
                <a:solidFill>
                  <a:schemeClr val="lt1"/>
                </a:solidFill>
              </a:ln>
              <a:effectLst/>
            </c:spPr>
            <c:extLst>
              <c:ext xmlns:c16="http://schemas.microsoft.com/office/drawing/2014/chart" uri="{C3380CC4-5D6E-409C-BE32-E72D297353CC}">
                <c16:uniqueId val="{00000001-FBD1-4675-897B-EFE7C1671017}"/>
              </c:ext>
            </c:extLst>
          </c:dPt>
          <c:dPt>
            <c:idx val="1"/>
            <c:bubble3D val="0"/>
            <c:spPr>
              <a:solidFill>
                <a:srgbClr val="D3C057"/>
              </a:solidFill>
              <a:ln w="19050">
                <a:solidFill>
                  <a:schemeClr val="lt1"/>
                </a:solidFill>
              </a:ln>
              <a:effectLst/>
            </c:spPr>
            <c:extLst>
              <c:ext xmlns:c16="http://schemas.microsoft.com/office/drawing/2014/chart" uri="{C3380CC4-5D6E-409C-BE32-E72D297353CC}">
                <c16:uniqueId val="{00000003-FBD1-4675-897B-EFE7C1671017}"/>
              </c:ext>
            </c:extLst>
          </c:dPt>
          <c:dPt>
            <c:idx val="2"/>
            <c:bubble3D val="0"/>
            <c:spPr>
              <a:solidFill>
                <a:srgbClr val="E12451"/>
              </a:solidFill>
              <a:ln w="19050">
                <a:solidFill>
                  <a:schemeClr val="lt1"/>
                </a:solidFill>
              </a:ln>
              <a:effectLst/>
            </c:spPr>
            <c:extLst>
              <c:ext xmlns:c16="http://schemas.microsoft.com/office/drawing/2014/chart" uri="{C3380CC4-5D6E-409C-BE32-E72D297353CC}">
                <c16:uniqueId val="{00000005-FBD1-4675-897B-EFE7C1671017}"/>
              </c:ext>
            </c:extLst>
          </c:dPt>
          <c:dPt>
            <c:idx val="3"/>
            <c:bubble3D val="0"/>
            <c:spPr>
              <a:solidFill>
                <a:srgbClr val="8B64BD"/>
              </a:solidFill>
              <a:ln w="19050">
                <a:solidFill>
                  <a:schemeClr val="lt1"/>
                </a:solidFill>
              </a:ln>
              <a:effectLst/>
            </c:spPr>
            <c:extLst>
              <c:ext xmlns:c16="http://schemas.microsoft.com/office/drawing/2014/chart" uri="{C3380CC4-5D6E-409C-BE32-E72D297353CC}">
                <c16:uniqueId val="{00000007-FBD1-4675-897B-EFE7C1671017}"/>
              </c:ext>
            </c:extLst>
          </c:dPt>
          <c:cat>
            <c:strRef>
              <c:f>Sheet1!$A$2:$A$5</c:f>
              <c:strCache>
                <c:ptCount val="4"/>
                <c:pt idx="0">
                  <c:v>Saving Heritage </c:v>
                </c:pt>
                <c:pt idx="1">
                  <c:v>Protecting Environment</c:v>
                </c:pt>
                <c:pt idx="2">
                  <c:v>Organisational Sustainability</c:v>
                </c:pt>
                <c:pt idx="3">
                  <c:v>Inclusion Access Participation</c:v>
                </c:pt>
              </c:strCache>
            </c:strRef>
          </c:cat>
          <c:val>
            <c:numRef>
              <c:f>Sheet1!$B$2:$B$5</c:f>
              <c:numCache>
                <c:formatCode>General</c:formatCode>
                <c:ptCount val="4"/>
                <c:pt idx="0">
                  <c:v>4</c:v>
                </c:pt>
                <c:pt idx="1">
                  <c:v>6</c:v>
                </c:pt>
                <c:pt idx="2">
                  <c:v>1</c:v>
                </c:pt>
                <c:pt idx="3">
                  <c:v>6</c:v>
                </c:pt>
              </c:numCache>
            </c:numRef>
          </c:val>
          <c:extLst>
            <c:ext xmlns:c16="http://schemas.microsoft.com/office/drawing/2014/chart" uri="{C3380CC4-5D6E-409C-BE32-E72D297353CC}">
              <c16:uniqueId val="{00000008-FBD1-4675-897B-EFE7C167101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48CB-C7D2-4305-8C8F-7D8CDE9998E7}"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23CD7-C98C-42B1-ACA8-2E708A678FC7}" type="slidenum">
              <a:rPr lang="en-GB" smtClean="0"/>
              <a:t>‹#›</a:t>
            </a:fld>
            <a:endParaRPr lang="en-GB"/>
          </a:p>
        </p:txBody>
      </p:sp>
    </p:spTree>
    <p:extLst>
      <p:ext uri="{BB962C8B-B14F-4D97-AF65-F5344CB8AC3E}">
        <p14:creationId xmlns:p14="http://schemas.microsoft.com/office/powerpoint/2010/main" val="370974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ritagefund.org.uk/"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heritagefund.org.uk/about/heritage-2033-strategy/delivery-plan-2023-2026" TargetMode="External"/><Relationship Id="rId4" Type="http://schemas.openxmlformats.org/officeDocument/2006/relationships/hyperlink" Target="https://www.heritagefund.org.uk/about/heritage-2033-our-10-year-strateg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ritagefund.org.uk/funding/what-we-fun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heritagefund.org.uk/funding/understanding-your-heritag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BB3CD-7A69-8214-5DD5-E188D3976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52F236-865E-DA01-5582-E1F932BE7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CA68F-6704-7EB2-3B24-212DFD0B2780}"/>
              </a:ext>
            </a:extLst>
          </p:cNvPr>
          <p:cNvSpPr>
            <a:spLocks noGrp="1"/>
          </p:cNvSpPr>
          <p:nvPr>
            <p:ph type="body" idx="1"/>
          </p:nvPr>
        </p:nvSpPr>
        <p:spPr/>
        <p:txBody>
          <a:bodyPr/>
          <a:lstStyle/>
          <a:p>
            <a:r>
              <a:rPr lang="en-US" b="1" dirty="0"/>
              <a:t>11:48 LAURA:</a:t>
            </a:r>
            <a:endParaRPr lang="en-US" dirty="0"/>
          </a:p>
          <a:p>
            <a:endParaRPr lang="en-GB" dirty="0"/>
          </a:p>
          <a:p>
            <a:r>
              <a:rPr lang="en-GB" dirty="0"/>
              <a:t>Thanks</a:t>
            </a:r>
            <a:r>
              <a:rPr lang="en-GB" b="1" dirty="0"/>
              <a:t> KAT</a:t>
            </a:r>
            <a:r>
              <a:rPr lang="en-GB" dirty="0"/>
              <a:t>. Once again, we have covered quite a lot of information in that section. We are going to take a few minutes to see if there are any questions on the application form, if you have any questions please send these in the chat OR If you would like to come on camera to ask a question, please raise your hand using the function. </a:t>
            </a:r>
            <a:endParaRPr lang="en-US" dirty="0"/>
          </a:p>
          <a:p>
            <a:endParaRPr lang="en-GB" dirty="0">
              <a:ea typeface="Calibri"/>
              <a:cs typeface="Calibri"/>
            </a:endParaRPr>
          </a:p>
          <a:p>
            <a:r>
              <a:rPr lang="en-GB" b="1" dirty="0"/>
              <a:t>**PAUSE A MIN FOR TYPING / CHAT CHECK**</a:t>
            </a:r>
            <a:endParaRPr lang="en-US" b="1" dirty="0"/>
          </a:p>
          <a:p>
            <a:endParaRPr lang="en-GB" dirty="0"/>
          </a:p>
          <a:p>
            <a:r>
              <a:rPr lang="en-GB" dirty="0"/>
              <a:t>We have had a few questions in the chat about that section which we will answer (field the questions to the hosts)</a:t>
            </a:r>
            <a:endParaRPr lang="en-GB" dirty="0">
              <a:ea typeface="Calibri"/>
              <a:cs typeface="Calibri"/>
            </a:endParaRPr>
          </a:p>
          <a:p>
            <a:endParaRPr lang="en-GB" dirty="0"/>
          </a:p>
          <a:p>
            <a:r>
              <a:rPr lang="en-GB" b="1" dirty="0">
                <a:ea typeface="Calibri"/>
                <a:cs typeface="Calibri"/>
              </a:rPr>
              <a:t>**Question control measures if needed** </a:t>
            </a:r>
          </a:p>
          <a:p>
            <a:endParaRPr lang="en-GB" b="1" dirty="0">
              <a:ea typeface="Calibri"/>
              <a:cs typeface="Calibri"/>
            </a:endParaRPr>
          </a:p>
          <a:p>
            <a:r>
              <a:rPr lang="en-GB" dirty="0">
                <a:ea typeface="Calibri"/>
                <a:cs typeface="Calibri"/>
              </a:rPr>
              <a:t>I will now hand over to </a:t>
            </a:r>
            <a:r>
              <a:rPr lang="en-GB" b="1" dirty="0">
                <a:ea typeface="Calibri"/>
                <a:cs typeface="Calibri"/>
              </a:rPr>
              <a:t>DAWN </a:t>
            </a:r>
            <a:r>
              <a:rPr lang="en-GB" dirty="0">
                <a:ea typeface="Calibri"/>
                <a:cs typeface="Calibri"/>
              </a:rPr>
              <a:t>to take us through the final section before we wrap up the session for today. </a:t>
            </a:r>
            <a:endParaRPr lang="en-GB" b="1"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0B6A6303-BF6E-B00E-8EBF-E99301422E0D}"/>
              </a:ext>
            </a:extLst>
          </p:cNvPr>
          <p:cNvSpPr>
            <a:spLocks noGrp="1"/>
          </p:cNvSpPr>
          <p:nvPr>
            <p:ph type="sldNum" sz="quarter" idx="5"/>
          </p:nvPr>
        </p:nvSpPr>
        <p:spPr/>
        <p:txBody>
          <a:bodyPr/>
          <a:lstStyle/>
          <a:p>
            <a:fld id="{A7DC2928-B689-7548-A83E-F2FCFADA1505}" type="slidenum">
              <a:rPr lang="en-US" smtClean="0"/>
              <a:t>10</a:t>
            </a:fld>
            <a:endParaRPr lang="en-US"/>
          </a:p>
        </p:txBody>
      </p:sp>
    </p:spTree>
    <p:extLst>
      <p:ext uri="{BB962C8B-B14F-4D97-AF65-F5344CB8AC3E}">
        <p14:creationId xmlns:p14="http://schemas.microsoft.com/office/powerpoint/2010/main" val="4055537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11:48 LAURA:</a:t>
            </a:r>
            <a:endParaRPr lang="en-US"/>
          </a:p>
          <a:p>
            <a:endParaRPr lang="en-GB"/>
          </a:p>
          <a:p>
            <a:r>
              <a:rPr lang="en-GB"/>
              <a:t>Thanks</a:t>
            </a:r>
            <a:r>
              <a:rPr lang="en-GB" b="1"/>
              <a:t> KAT</a:t>
            </a:r>
            <a:r>
              <a:rPr lang="en-GB"/>
              <a:t>. Once again, we have covered quite a lot of information in that section. We are going to take a few minutes to see if there are any questions on the application form, if you have any questions please send these in the chat OR If you would like to come on camera to ask a question, please raise your hand using the function. </a:t>
            </a:r>
            <a:endParaRPr lang="en-US"/>
          </a:p>
          <a:p>
            <a:endParaRPr lang="en-GB">
              <a:ea typeface="Calibri"/>
              <a:cs typeface="Calibri"/>
            </a:endParaRPr>
          </a:p>
          <a:p>
            <a:r>
              <a:rPr lang="en-GB" b="1"/>
              <a:t>**PAUSE A MIN FOR TYPING / CHAT CHECK**</a:t>
            </a:r>
            <a:endParaRPr lang="en-US" b="1"/>
          </a:p>
          <a:p>
            <a:endParaRPr lang="en-GB"/>
          </a:p>
          <a:p>
            <a:r>
              <a:rPr lang="en-GB"/>
              <a:t>We have had a few questions in the chat about that section which we will answer (field the questions to the hosts)</a:t>
            </a:r>
            <a:endParaRPr lang="en-GB">
              <a:ea typeface="Calibri"/>
              <a:cs typeface="Calibri"/>
            </a:endParaRPr>
          </a:p>
          <a:p>
            <a:endParaRPr lang="en-GB"/>
          </a:p>
          <a:p>
            <a:r>
              <a:rPr lang="en-GB" b="1">
                <a:ea typeface="Calibri"/>
                <a:cs typeface="Calibri"/>
              </a:rPr>
              <a:t>**Question control measures if needed** </a:t>
            </a:r>
          </a:p>
          <a:p>
            <a:endParaRPr lang="en-GB" b="1">
              <a:ea typeface="Calibri"/>
              <a:cs typeface="Calibri"/>
            </a:endParaRPr>
          </a:p>
          <a:p>
            <a:r>
              <a:rPr lang="en-GB">
                <a:ea typeface="Calibri"/>
                <a:cs typeface="Calibri"/>
              </a:rPr>
              <a:t>I will now hand over to </a:t>
            </a:r>
            <a:r>
              <a:rPr lang="en-GB" b="1">
                <a:ea typeface="Calibri"/>
                <a:cs typeface="Calibri"/>
              </a:rPr>
              <a:t>DAWN </a:t>
            </a:r>
            <a:r>
              <a:rPr lang="en-GB">
                <a:ea typeface="Calibri"/>
                <a:cs typeface="Calibri"/>
              </a:rPr>
              <a:t>to take us through the final section before we wrap up the session for today. </a:t>
            </a:r>
            <a:endParaRPr lang="en-GB" b="1">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A7DC2928-B689-7548-A83E-F2FCFADA1505}" type="slidenum">
              <a:rPr lang="en-US" smtClean="0"/>
              <a:t>11</a:t>
            </a:fld>
            <a:endParaRPr lang="en-US"/>
          </a:p>
        </p:txBody>
      </p:sp>
    </p:spTree>
    <p:extLst>
      <p:ext uri="{BB962C8B-B14F-4D97-AF65-F5344CB8AC3E}">
        <p14:creationId xmlns:p14="http://schemas.microsoft.com/office/powerpoint/2010/main" val="93511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a:t>10:11 DAWN:</a:t>
            </a:r>
            <a:r>
              <a:rPr lang="en-US" b="1">
                <a:latin typeface="Calibri"/>
                <a:ea typeface="Calibri"/>
                <a:cs typeface="Calibri"/>
              </a:rPr>
              <a:t> </a:t>
            </a:r>
            <a:endParaRPr lang="en-GB" i="1">
              <a:latin typeface="Arial"/>
              <a:cs typeface="Arial"/>
            </a:endParaRPr>
          </a:p>
          <a:p>
            <a:endParaRPr lang="en-GB" i="1">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SO - to the Heritage Fund…</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t>We are the largest funder for the UK's heritage…using 20% of National Lottery good cause money to fund groups like yourselves to deliver heritage projects. Since 1994 we have invested £8.8 billion pounds in 51,000 heritage projects across the UK!</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a:p>
            <a:pPr>
              <a:defRPr/>
            </a:pPr>
            <a:r>
              <a:rPr lang="en-GB"/>
              <a:t>The Heritage Fund’s vision is for heritage to be valued, cared for and sustained for everyone now and in the future. </a:t>
            </a:r>
            <a:r>
              <a:rPr lang="en-US">
                <a:cs typeface="Calibri"/>
              </a:rPr>
              <a:t>And we will do this by funding projects that bring out benefits for people, places and our natural environment</a:t>
            </a:r>
            <a:r>
              <a:rPr lang="en-US">
                <a:ea typeface="Calibri"/>
                <a:cs typeface="Calibri"/>
              </a:rPr>
              <a:t>. </a:t>
            </a:r>
            <a:r>
              <a:rPr lang="en-GB"/>
              <a:t>You could be a heritage organisation or a community organisation as long as you are interested in connecting people and communities to heritage in the UK you're in the right place. </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a:defRPr/>
            </a:pPr>
            <a:r>
              <a:rPr lang="en-GB"/>
              <a:t>We will put the link to our website in the chat – We will be putting links in the chat as we go along, but don’t worry you don’t need to read these now, they are just there if you want a quick look.</a:t>
            </a:r>
            <a:endParaRPr lang="en-GB">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**PRODUCER SHARE LINKS** </a:t>
            </a:r>
            <a:r>
              <a:rPr lang="en-GB">
                <a:hlinkClick r:id="rId3"/>
              </a:rPr>
              <a:t>The National Lottery Heritage Fund: Home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a:defRPr/>
            </a:pPr>
            <a:r>
              <a:rPr lang="en-GB"/>
              <a:t>We have recently launched our new strategy, Heritage 2033, which </a:t>
            </a:r>
            <a:r>
              <a:rPr lang="en-US"/>
              <a:t>sets out our principles and ambitions for the next 10 years, helping us take a longer-term view for investing a further </a:t>
            </a:r>
            <a:r>
              <a:rPr lang="en-GB"/>
              <a:t>£3.6 billion </a:t>
            </a:r>
            <a:r>
              <a:rPr lang="en-GB" err="1"/>
              <a:t>i</a:t>
            </a:r>
            <a:r>
              <a:rPr lang="en-US"/>
              <a:t>n heritage in the UK</a:t>
            </a:r>
            <a:r>
              <a:rPr lang="en-US">
                <a:cs typeface="Calibri"/>
              </a:rPr>
              <a:t>. It would be a really good idea to read our strategy as it lays everything out simply, and we have included a link here as it only takes about 10 minutes to read and gives you a really clear idea about what we want to achieve.</a:t>
            </a:r>
            <a:endParaRPr lang="en-US">
              <a:ea typeface="Calibri"/>
              <a:cs typeface="Calibri"/>
            </a:endParaRPr>
          </a:p>
          <a:p>
            <a:pPr marL="171450" indent="-171450">
              <a:buFont typeface="Arial" panose="020B0604020202020204" pitchFamily="34" charset="0"/>
              <a:buChar char="•"/>
            </a:pPr>
            <a:endParaRPr lang="en-US">
              <a:cs typeface="Calibri"/>
            </a:endParaRPr>
          </a:p>
          <a:p>
            <a:r>
              <a:rPr lang="en-US" b="1">
                <a:cs typeface="Calibri"/>
              </a:rPr>
              <a:t>**PRODUCER SHARE LINKS** </a:t>
            </a:r>
            <a:r>
              <a:rPr lang="en-GB">
                <a:hlinkClick r:id="rId4"/>
              </a:rPr>
              <a:t>Heritage 2033 – our 10-year strategy | The National Lottery Heritage Fund</a:t>
            </a:r>
            <a:r>
              <a:rPr lang="en-GB"/>
              <a:t> </a:t>
            </a:r>
            <a:r>
              <a:rPr lang="en-US"/>
              <a:t>&amp; </a:t>
            </a:r>
            <a:r>
              <a:rPr lang="en-GB">
                <a:hlinkClick r:id="rId5"/>
              </a:rPr>
              <a:t>Heritage 2033 delivery plan: 2023–2026 | The National Lottery Heritage Fund</a:t>
            </a:r>
            <a:endParaRPr lang="en-US">
              <a:cs typeface="Calibri"/>
            </a:endParaRPr>
          </a:p>
          <a:p>
            <a:pPr marL="0" indent="0">
              <a:buFont typeface="Arial" panose="020B0604020202020204" pitchFamily="34" charset="0"/>
              <a:buNone/>
            </a:pPr>
            <a:endParaRPr lang="en-US">
              <a:cs typeface="Calibri"/>
            </a:endParaRPr>
          </a:p>
          <a:p>
            <a:pPr marL="0" indent="0">
              <a:buFont typeface="Arial" panose="020B0604020202020204" pitchFamily="34" charset="0"/>
              <a:buNone/>
            </a:pPr>
            <a:r>
              <a:rPr lang="en-US">
                <a:cs typeface="Calibri"/>
              </a:rPr>
              <a:t>You might be pleased to know we have simplified our application form and monitoring process and now all our funding decisions are centered around four investment principles!</a:t>
            </a:r>
            <a:endParaRPr lang="en-US">
              <a:ea typeface="Calibri"/>
              <a:cs typeface="Calibri"/>
            </a:endParaRPr>
          </a:p>
          <a:p>
            <a:endParaRPr lang="en-GB"/>
          </a:p>
        </p:txBody>
      </p:sp>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54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b="1"/>
              <a:t>10:23 DAWN:</a:t>
            </a:r>
            <a:endParaRPr lang="en-US">
              <a:cs typeface="Calibri"/>
            </a:endParaRPr>
          </a:p>
          <a:p>
            <a:endParaRPr lang="en-GB"/>
          </a:p>
          <a:p>
            <a:r>
              <a:rPr lang="en-GB"/>
              <a:t>You might be keen to know WHO we fund! – So - under this programme, we accept applications from not-for-profit organisations, private owners of a heritage asset and partnerships.</a:t>
            </a:r>
            <a:endParaRPr lang="en-GB">
              <a:cs typeface="Calibri"/>
            </a:endParaRPr>
          </a:p>
          <a:p>
            <a:r>
              <a:rPr lang="en-GB"/>
              <a:t>Here are some examples of the types of organisations we fund: </a:t>
            </a:r>
            <a:endParaRPr lang="en-GB">
              <a:cs typeface="Calibri" panose="020F0502020204030204"/>
            </a:endParaRPr>
          </a:p>
          <a:p>
            <a:r>
              <a:rPr lang="en-GB" b="1" i="1"/>
              <a:t>**read quickly**</a:t>
            </a:r>
            <a:endParaRPr lang="en-GB" b="1" i="1">
              <a:cs typeface="Calibri"/>
            </a:endParaRPr>
          </a:p>
          <a:p>
            <a:pPr marL="171450" indent="-171450">
              <a:buFont typeface="Arial,Sans-Serif"/>
              <a:buChar char="•"/>
            </a:pPr>
            <a:r>
              <a:rPr lang="en-GB"/>
              <a:t>charities, trusts and CIO’s (charitable incorporated organisations)</a:t>
            </a:r>
            <a:endParaRPr lang="en-GB">
              <a:cs typeface="Calibri"/>
            </a:endParaRPr>
          </a:p>
          <a:p>
            <a:pPr marL="171450" indent="-171450">
              <a:buFont typeface="Arial,Sans-Serif"/>
              <a:buChar char="•"/>
              <a:defRPr/>
            </a:pPr>
            <a:r>
              <a:rPr lang="en-GB"/>
              <a:t>community and voluntary groups and CIC’s (community interest companies)</a:t>
            </a:r>
            <a:endParaRPr lang="en-GB">
              <a:cs typeface="Calibri"/>
            </a:endParaRPr>
          </a:p>
          <a:p>
            <a:pPr marL="171450" indent="-171450">
              <a:buFont typeface="Arial,Sans-Serif"/>
              <a:buChar char="•"/>
            </a:pPr>
            <a:r>
              <a:rPr lang="en-GB"/>
              <a:t>community and parish councils</a:t>
            </a:r>
            <a:endParaRPr lang="en-GB">
              <a:cs typeface="Calibri"/>
            </a:endParaRPr>
          </a:p>
          <a:p>
            <a:pPr marL="171450" indent="-171450">
              <a:buFont typeface="Arial,Sans-Serif"/>
              <a:buChar char="•"/>
            </a:pPr>
            <a:r>
              <a:rPr lang="en-GB"/>
              <a:t>faith based or church organisations</a:t>
            </a:r>
            <a:endParaRPr lang="en-GB">
              <a:cs typeface="Calibri"/>
            </a:endParaRPr>
          </a:p>
          <a:p>
            <a:pPr marL="171450" indent="-171450">
              <a:buFont typeface="Arial,Sans-Serif"/>
              <a:buChar char="•"/>
            </a:pPr>
            <a:r>
              <a:rPr lang="en-GB"/>
              <a:t>local authorities and other public sector organisations</a:t>
            </a:r>
            <a:endParaRPr lang="en-GB">
              <a:cs typeface="Calibri"/>
            </a:endParaRPr>
          </a:p>
          <a:p>
            <a:pPr marL="171450" indent="-171450">
              <a:buFont typeface="Arial,Sans-Serif"/>
              <a:buChar char="•"/>
            </a:pPr>
            <a:r>
              <a:rPr lang="en-GB" b="1" i="1"/>
              <a:t>**breathe**</a:t>
            </a:r>
            <a:endParaRPr lang="en-GB" b="1" i="1">
              <a:cs typeface="Calibri"/>
            </a:endParaRPr>
          </a:p>
          <a:p>
            <a:pPr marL="171450" indent="-171450">
              <a:buFont typeface="Arial,Sans-Serif"/>
              <a:buChar char="•"/>
            </a:pPr>
            <a:r>
              <a:rPr lang="en-GB"/>
              <a:t>private owners of a heritage asset, for example, a building, land, object or collection</a:t>
            </a:r>
            <a:endParaRPr lang="en-GB">
              <a:cs typeface="Calibri"/>
            </a:endParaRPr>
          </a:p>
          <a:p>
            <a:pPr>
              <a:defRPr/>
            </a:pPr>
            <a:endParaRPr lang="en-GB"/>
          </a:p>
          <a:p>
            <a:pPr>
              <a:defRPr/>
            </a:pPr>
            <a:r>
              <a:rPr lang="en-GB"/>
              <a:t>AND partnerships…usually made up of a combination of these…we class a partner as another organisation or third-party body that is integral to the delivery of your project.</a:t>
            </a:r>
            <a:endParaRPr lang="en-GB">
              <a:cs typeface="Calibri" panose="020F0502020204030204"/>
            </a:endParaRPr>
          </a:p>
          <a:p>
            <a:pPr>
              <a:defRPr/>
            </a:pPr>
            <a:endParaRPr lang="en-GB">
              <a:cs typeface="Calibri" panose="020F0502020204030204"/>
            </a:endParaRPr>
          </a:p>
          <a:p>
            <a:pPr>
              <a:defRPr/>
            </a:pPr>
            <a:r>
              <a:rPr lang="en-GB"/>
              <a:t>Organisations need to have a bank account, a governing document, and two or more members that are not related or living at the same address. </a:t>
            </a:r>
            <a:endParaRPr lang="en-GB">
              <a:cs typeface="Calibri" panose="020F0502020204030204"/>
            </a:endParaRPr>
          </a:p>
          <a:p>
            <a:pPr>
              <a:defRPr/>
            </a:pPr>
            <a:endParaRPr lang="en-GB">
              <a:cs typeface="Calibri" panose="020F0502020204030204"/>
            </a:endParaRPr>
          </a:p>
          <a:p>
            <a:pPr>
              <a:defRPr/>
            </a:pPr>
            <a:r>
              <a:rPr lang="en-GB"/>
              <a:t>If after reading the guidance online you remain unsure about eligibility…please contact your local team.</a:t>
            </a:r>
            <a:endParaRPr lang="en-GB">
              <a:cs typeface="Calibri" panose="020F0502020204030204"/>
            </a:endParaRPr>
          </a:p>
          <a:p>
            <a:pPr marL="171450" indent="-171450">
              <a:buFont typeface="Arial,Sans-Serif"/>
              <a:buChar char="•"/>
            </a:pPr>
            <a:endParaRPr lang="en-GB" b="0" i="0">
              <a:solidFill>
                <a:srgbClr val="000000"/>
              </a:solidFill>
              <a:effectLst/>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panose="020F0502020204030204"/>
              </a:rPr>
              <a:t>NOW - WHAT do we fund – We fund projects connecting people with the UK’s Heritage. Projects that value, care for and sustain heritage for everyone across the UK, now and in the future.</a:t>
            </a:r>
            <a:endParaRPr lang="en-GB">
              <a:ea typeface="Calibri"/>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panose="020F0502020204030204"/>
              </a:rPr>
              <a:t>**PRODUCER PASTE LINK** </a:t>
            </a:r>
            <a:r>
              <a:rPr lang="en-GB">
                <a:hlinkClick r:id="rId3"/>
              </a:rPr>
              <a:t>What we fund | The National Lottery Heritage Fund</a:t>
            </a:r>
            <a:endParaRPr lang="en-GB">
              <a:solidFill>
                <a:prstClr val="black"/>
              </a:solidFill>
              <a:latin typeface="Calibri" panose="020F0502020204030204"/>
              <a:ea typeface="Calibri" panose="020F0502020204030204"/>
              <a:cs typeface="Calibri" panose="020F0502020204030204"/>
            </a:endParaRPr>
          </a:p>
          <a:p>
            <a:endParaRPr lang="en-GB">
              <a:cs typeface="Calibri" panose="020F0502020204030204"/>
            </a:endParaRPr>
          </a:p>
          <a:p>
            <a:pPr marL="171450" indent="-171450">
              <a:buFont typeface="Arial"/>
              <a:buChar char="•"/>
            </a:pPr>
            <a:r>
              <a:rPr lang="en-GB"/>
              <a:t>Importantly we don’t define heritage – we see it as anything from the past that you value and want to pass on to future generations.</a:t>
            </a:r>
            <a:endParaRPr lang="en-GB">
              <a:cs typeface="Calibri"/>
            </a:endParaRPr>
          </a:p>
          <a:p>
            <a:pPr marL="171450" indent="-171450">
              <a:buFont typeface="Arial"/>
              <a:buChar char="•"/>
            </a:pPr>
            <a:r>
              <a:rPr lang="en-GB"/>
              <a:t>We support a wide range of heritage from museums, libraries and archives; to historic buildings; to nature and habitats; from our industrial legacy; to cultural traditions, stories and memories; celebrations and more....</a:t>
            </a:r>
            <a:endParaRPr lang="en-US"/>
          </a:p>
          <a:p>
            <a:pPr marL="171450" indent="-171450">
              <a:buFont typeface="Arial"/>
              <a:buChar char="•"/>
            </a:pPr>
            <a:r>
              <a:rPr lang="en-GB"/>
              <a:t>Heritage can mean different things to different people BUT </a:t>
            </a:r>
            <a:r>
              <a:rPr lang="en-GB">
                <a:solidFill>
                  <a:prstClr val="black"/>
                </a:solidFill>
                <a:latin typeface="Calibri" panose="020F0502020204030204"/>
                <a:cs typeface="Calibri" panose="020F0502020204030204"/>
              </a:rPr>
              <a:t>Heritage is about what is important to you!</a:t>
            </a:r>
            <a:endParaRPr lang="en-GB">
              <a:solidFill>
                <a:prstClr val="black"/>
              </a:solidFill>
              <a:latin typeface="Calibri" panose="020F0502020204030204"/>
              <a:ea typeface="Calibri"/>
              <a:cs typeface="Calibri" panose="020F0502020204030204"/>
            </a:endParaRPr>
          </a:p>
          <a:p>
            <a:pPr marL="0" indent="0">
              <a:buFont typeface="Arial"/>
              <a:buNone/>
            </a:pPr>
            <a:endParaRPr lang="en-GB">
              <a:solidFill>
                <a:prstClr val="black"/>
              </a:solidFill>
              <a:latin typeface="Calibri" panose="020F0502020204030204"/>
              <a:cs typeface="Calibri" panose="020F0502020204030204"/>
            </a:endParaRPr>
          </a:p>
          <a:p>
            <a:r>
              <a:rPr lang="en-GB">
                <a:solidFill>
                  <a:prstClr val="black"/>
                </a:solidFill>
                <a:latin typeface="Calibri" panose="020F0502020204030204"/>
                <a:cs typeface="Calibri" panose="020F0502020204030204"/>
              </a:rPr>
              <a:t>If you are struggling to explain your heritage - either the heritage itself or the importance of it to your community - there is a great new section on our website which offers some hints, tips and questions to help you more fully understand your heritage. Please have a look and share it with the people planning your project.</a:t>
            </a:r>
            <a:endParaRPr lang="en-GB">
              <a:solidFill>
                <a:prstClr val="black"/>
              </a:solidFill>
              <a:latin typeface="Calibri" panose="020F0502020204030204"/>
              <a:ea typeface="Calibri"/>
              <a:cs typeface="Calibri" panose="020F0502020204030204"/>
            </a:endParaRPr>
          </a:p>
          <a:p>
            <a:pPr marL="0" indent="0">
              <a:buFont typeface="Arial"/>
              <a:buNone/>
            </a:pPr>
            <a:endParaRPr lang="en-GB">
              <a:solidFill>
                <a:prstClr val="black"/>
              </a:solidFill>
              <a:latin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b="1">
                <a:cs typeface="Calibri" panose="020F0502020204030204"/>
              </a:rPr>
              <a:t>**PRODUCER PASTE LINK** </a:t>
            </a:r>
            <a:r>
              <a:rPr lang="en-GB">
                <a:hlinkClick r:id="rId4"/>
              </a:rPr>
              <a:t>Understanding your heritage | The National Lottery Heritage Fund</a:t>
            </a:r>
            <a:endParaRPr lang="en-GB">
              <a:cs typeface="Calibri" panose="020F0502020204030204"/>
            </a:endParaRPr>
          </a:p>
          <a:p>
            <a:pPr marL="0" indent="0">
              <a:buFont typeface="Arial"/>
              <a:buNone/>
            </a:pPr>
            <a:endParaRPr lang="en-GB">
              <a:solidFill>
                <a:prstClr val="black"/>
              </a:solidFill>
              <a:latin typeface="Calibri" panose="020F0502020204030204"/>
              <a:cs typeface="Calibri" panose="020F0502020204030204"/>
            </a:endParaRPr>
          </a:p>
          <a:p>
            <a:r>
              <a:rPr lang="en-GB">
                <a:solidFill>
                  <a:prstClr val="black"/>
                </a:solidFill>
                <a:latin typeface="Calibri" panose="020F0502020204030204"/>
                <a:cs typeface="Calibri" panose="020F0502020204030204"/>
              </a:rPr>
              <a:t>It is also useful to know now that WE CANNOT FUND any works that would be considered your organisation’s statutory responsibility; we can’t cover existing costs or any activity that has taken place before the grant is awarded OR fund a project that promotes the cause or beliefs of political or faith organisations. We also can’t fund artificial grass (for environmental reasons – doing our bit!)</a:t>
            </a:r>
            <a:endParaRPr lang="en-GB">
              <a:solidFill>
                <a:prstClr val="black"/>
              </a:solidFill>
              <a:latin typeface="Calibri" panose="020F0502020204030204"/>
              <a:ea typeface="Calibri"/>
              <a:cs typeface="Calibri" panose="020F0502020204030204"/>
            </a:endParaRPr>
          </a:p>
          <a:p>
            <a:pPr marL="0" indent="0">
              <a:buFont typeface="Arial"/>
              <a:buNone/>
            </a:pPr>
            <a:endParaRPr lang="en-GB">
              <a:cs typeface="Calibri" panose="020F0502020204030204"/>
            </a:endParaRPr>
          </a:p>
          <a:p>
            <a:pPr marL="0" indent="0">
              <a:buFont typeface="Arial"/>
              <a:buNone/>
            </a:pPr>
            <a:r>
              <a:rPr lang="en-GB">
                <a:cs typeface="Calibri" panose="020F0502020204030204"/>
              </a:rPr>
              <a:t>I think that is enough from me!...</a:t>
            </a:r>
            <a:endParaRPr lang="en-GB"/>
          </a:p>
          <a:p>
            <a:pPr marL="171450" indent="-171450">
              <a:buFont typeface="Arial,Sans-Serif"/>
              <a:buChar char="•"/>
            </a:pPr>
            <a:endParaRPr lang="en-GB">
              <a:cs typeface="Calibri" panose="020F0502020204030204"/>
            </a:endParaRPr>
          </a:p>
        </p:txBody>
      </p:sp>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81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333333"/>
                </a:solidFill>
                <a:effectLst/>
                <a:latin typeface="Effra Italic"/>
              </a:rPr>
              <a:t>The Cheetham school workshop in a synagogue. Credit: Chris Payne</a:t>
            </a:r>
            <a:endParaRPr lang="en-GB"/>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125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C9BE-EA8F-EF64-9721-CDE582140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95B92-A76A-D67C-2C09-C2FA38C89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DE2ED-CD58-D894-88CA-C826F394F070}"/>
              </a:ext>
            </a:extLst>
          </p:cNvPr>
          <p:cNvSpPr>
            <a:spLocks noGrp="1"/>
          </p:cNvSpPr>
          <p:nvPr>
            <p:ph type="body" idx="1"/>
          </p:nvPr>
        </p:nvSpPr>
        <p:spPr/>
        <p:txBody>
          <a:bodyPr/>
          <a:lstStyle/>
          <a:p>
            <a:r>
              <a:rPr lang="en-US" b="1"/>
              <a:t>11:48 LAURA:</a:t>
            </a:r>
            <a:endParaRPr lang="en-US"/>
          </a:p>
          <a:p>
            <a:endParaRPr lang="en-GB"/>
          </a:p>
          <a:p>
            <a:r>
              <a:rPr lang="en-GB"/>
              <a:t>Thanks</a:t>
            </a:r>
            <a:r>
              <a:rPr lang="en-GB" b="1"/>
              <a:t> KAT</a:t>
            </a:r>
            <a:r>
              <a:rPr lang="en-GB"/>
              <a:t>. Once again, we have covered quite a lot of information in that section. We are going to take a few minutes to see if there are any questions on the application form, if you have any questions please send these in the chat OR If you would like to come on camera to ask a question, please raise your hand using the function. </a:t>
            </a:r>
            <a:endParaRPr lang="en-US"/>
          </a:p>
          <a:p>
            <a:endParaRPr lang="en-GB">
              <a:ea typeface="Calibri"/>
              <a:cs typeface="Calibri"/>
            </a:endParaRPr>
          </a:p>
          <a:p>
            <a:r>
              <a:rPr lang="en-GB" b="1"/>
              <a:t>**PAUSE A MIN FOR TYPING / CHAT CHECK**</a:t>
            </a:r>
            <a:endParaRPr lang="en-US" b="1"/>
          </a:p>
          <a:p>
            <a:endParaRPr lang="en-GB"/>
          </a:p>
          <a:p>
            <a:r>
              <a:rPr lang="en-GB"/>
              <a:t>We have had a few questions in the chat about that section which we will answer (field the questions to the hosts)</a:t>
            </a:r>
            <a:endParaRPr lang="en-GB">
              <a:ea typeface="Calibri"/>
              <a:cs typeface="Calibri"/>
            </a:endParaRPr>
          </a:p>
          <a:p>
            <a:endParaRPr lang="en-GB"/>
          </a:p>
          <a:p>
            <a:r>
              <a:rPr lang="en-GB" b="1">
                <a:ea typeface="Calibri"/>
                <a:cs typeface="Calibri"/>
              </a:rPr>
              <a:t>**Question control measures if needed** </a:t>
            </a:r>
          </a:p>
          <a:p>
            <a:endParaRPr lang="en-GB" b="1">
              <a:ea typeface="Calibri"/>
              <a:cs typeface="Calibri"/>
            </a:endParaRPr>
          </a:p>
          <a:p>
            <a:r>
              <a:rPr lang="en-GB">
                <a:ea typeface="Calibri"/>
                <a:cs typeface="Calibri"/>
              </a:rPr>
              <a:t>I will now hand over to </a:t>
            </a:r>
            <a:r>
              <a:rPr lang="en-GB" b="1">
                <a:ea typeface="Calibri"/>
                <a:cs typeface="Calibri"/>
              </a:rPr>
              <a:t>DAWN </a:t>
            </a:r>
            <a:r>
              <a:rPr lang="en-GB">
                <a:ea typeface="Calibri"/>
                <a:cs typeface="Calibri"/>
              </a:rPr>
              <a:t>to take us through the final section before we wrap up the session for today. </a:t>
            </a:r>
            <a:endParaRPr lang="en-GB" b="1">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738676F2-EF76-58D6-1B8B-8B253A1960F5}"/>
              </a:ext>
            </a:extLst>
          </p:cNvPr>
          <p:cNvSpPr>
            <a:spLocks noGrp="1"/>
          </p:cNvSpPr>
          <p:nvPr>
            <p:ph type="sldNum" sz="quarter" idx="5"/>
          </p:nvPr>
        </p:nvSpPr>
        <p:spPr/>
        <p:txBody>
          <a:bodyPr/>
          <a:lstStyle/>
          <a:p>
            <a:fld id="{A7DC2928-B689-7548-A83E-F2FCFADA1505}" type="slidenum">
              <a:rPr lang="en-US" smtClean="0"/>
              <a:t>5</a:t>
            </a:fld>
            <a:endParaRPr lang="en-US"/>
          </a:p>
        </p:txBody>
      </p:sp>
    </p:spTree>
    <p:extLst>
      <p:ext uri="{BB962C8B-B14F-4D97-AF65-F5344CB8AC3E}">
        <p14:creationId xmlns:p14="http://schemas.microsoft.com/office/powerpoint/2010/main" val="310906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C2928-B689-7548-A83E-F2FCFADA15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78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23CD7-C98C-42B1-ACA8-2E708A678FC7}" type="slidenum">
              <a:rPr lang="en-GB" smtClean="0"/>
              <a:t>7</a:t>
            </a:fld>
            <a:endParaRPr lang="en-GB"/>
          </a:p>
        </p:txBody>
      </p:sp>
    </p:spTree>
    <p:extLst>
      <p:ext uri="{BB962C8B-B14F-4D97-AF65-F5344CB8AC3E}">
        <p14:creationId xmlns:p14="http://schemas.microsoft.com/office/powerpoint/2010/main" val="230679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23CD7-C98C-42B1-ACA8-2E708A678FC7}" type="slidenum">
              <a:rPr lang="en-GB" smtClean="0"/>
              <a:t>8</a:t>
            </a:fld>
            <a:endParaRPr lang="en-GB"/>
          </a:p>
        </p:txBody>
      </p:sp>
    </p:spTree>
    <p:extLst>
      <p:ext uri="{BB962C8B-B14F-4D97-AF65-F5344CB8AC3E}">
        <p14:creationId xmlns:p14="http://schemas.microsoft.com/office/powerpoint/2010/main" val="2754710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3C6D69F-9CDF-1A7F-C8A7-F342CF5F11B0}"/>
            </a:ext>
          </a:extLst>
        </p:cNvPr>
        <p:cNvGrpSpPr/>
        <p:nvPr/>
      </p:nvGrpSpPr>
      <p:grpSpPr>
        <a:xfrm>
          <a:off x="0" y="0"/>
          <a:ext cx="0" cy="0"/>
          <a:chOff x="0" y="0"/>
          <a:chExt cx="0" cy="0"/>
        </a:xfrm>
      </p:grpSpPr>
      <p:sp>
        <p:nvSpPr>
          <p:cNvPr id="345" name="Google Shape;345;p15:notes">
            <a:extLst>
              <a:ext uri="{FF2B5EF4-FFF2-40B4-BE49-F238E27FC236}">
                <a16:creationId xmlns:a16="http://schemas.microsoft.com/office/drawing/2014/main" id="{80E0E571-5190-CA58-C253-2D48A848A70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15:notes">
            <a:extLst>
              <a:ext uri="{FF2B5EF4-FFF2-40B4-BE49-F238E27FC236}">
                <a16:creationId xmlns:a16="http://schemas.microsoft.com/office/drawing/2014/main" id="{D9681D02-3B63-493F-C670-CD42197A0F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91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BD6A-F162-5924-7ED8-F990538E11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A4DA712-5898-EA48-4730-F22212B40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B16354A-3ED7-A4A6-870B-8F4D318604AC}"/>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83477C61-3D31-8788-BFF9-494A9C9E0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94EB0B-EBF9-B3B2-DC3D-021C9EF75A45}"/>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73710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A042-0D2F-7F69-74B0-EE9A12DBD7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2500C31-D966-5619-DCF3-1D1241BDAA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EF0E7F-819E-A077-121A-7DAE03F3473D}"/>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79B6FA77-B42D-3873-AF24-EF210850C8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77460-034D-2761-3DC8-49655E58C17E}"/>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390706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B78AB-5C8C-5F89-3168-E0375F57585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DD8CEE4-F12F-5711-2C8C-AC5A439732A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D7AF2E4-9D61-E98F-6E0C-882D2D87C237}"/>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4A3B8CA3-45E5-C98B-0601-5A55D8CB0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847A3D-6072-1008-322B-4B503A97685D}"/>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27723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5">
  <p:cSld name="Title Slide 5">
    <p:bg>
      <p:bgPr>
        <a:solidFill>
          <a:schemeClr val="lt1"/>
        </a:solidFill>
        <a:effectLst/>
      </p:bgPr>
    </p:bg>
    <p:spTree>
      <p:nvGrpSpPr>
        <p:cNvPr id="1" name="Shape 61"/>
        <p:cNvGrpSpPr/>
        <p:nvPr/>
      </p:nvGrpSpPr>
      <p:grpSpPr>
        <a:xfrm>
          <a:off x="0" y="0"/>
          <a:ext cx="0" cy="0"/>
          <a:chOff x="0" y="0"/>
          <a:chExt cx="0" cy="0"/>
        </a:xfrm>
      </p:grpSpPr>
      <p:pic>
        <p:nvPicPr>
          <p:cNvPr id="62" name="Google Shape;62;p8"/>
          <p:cNvPicPr preferRelativeResize="0"/>
          <p:nvPr/>
        </p:nvPicPr>
        <p:blipFill rotWithShape="1">
          <a:blip r:embed="rId2">
            <a:alphaModFix/>
          </a:blip>
          <a:srcRect/>
          <a:stretch/>
        </p:blipFill>
        <p:spPr>
          <a:xfrm>
            <a:off x="97887" y="-30480"/>
            <a:ext cx="11996225" cy="6789653"/>
          </a:xfrm>
          <a:prstGeom prst="rect">
            <a:avLst/>
          </a:prstGeom>
          <a:noFill/>
          <a:ln>
            <a:noFill/>
          </a:ln>
        </p:spPr>
      </p:pic>
      <p:sp>
        <p:nvSpPr>
          <p:cNvPr id="63" name="Google Shape;63;p8"/>
          <p:cNvSpPr txBox="1">
            <a:spLocks noGrp="1"/>
          </p:cNvSpPr>
          <p:nvPr>
            <p:ph type="body" idx="1"/>
          </p:nvPr>
        </p:nvSpPr>
        <p:spPr>
          <a:xfrm>
            <a:off x="290324" y="2091145"/>
            <a:ext cx="5507894" cy="1600530"/>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chemeClr val="accent2"/>
              </a:buClr>
              <a:buSzPts val="6800"/>
              <a:buNone/>
              <a:defRPr sz="6800" b="1" i="0">
                <a:solidFill>
                  <a:schemeClr val="accent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294873" y="5317152"/>
            <a:ext cx="3210327" cy="51276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500"/>
              <a:buNone/>
              <a:defRPr sz="1500" b="0" i="0">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
          <p:cNvSpPr txBox="1">
            <a:spLocks noGrp="1"/>
          </p:cNvSpPr>
          <p:nvPr>
            <p:ph type="body" idx="3"/>
          </p:nvPr>
        </p:nvSpPr>
        <p:spPr>
          <a:xfrm>
            <a:off x="290324" y="6342677"/>
            <a:ext cx="3210327" cy="27413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1200"/>
              <a:buNone/>
              <a:defRPr sz="1200" b="0" i="0">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body" idx="4"/>
          </p:nvPr>
        </p:nvSpPr>
        <p:spPr>
          <a:xfrm>
            <a:off x="294873" y="5968996"/>
            <a:ext cx="3210327" cy="234599"/>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2"/>
              </a:buClr>
              <a:buSzPts val="1500"/>
              <a:buNone/>
              <a:defRPr sz="1500" b="0" i="0">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8" descr="Text, logo&#10;&#10;Description automatically generated"/>
          <p:cNvPicPr preferRelativeResize="0"/>
          <p:nvPr/>
        </p:nvPicPr>
        <p:blipFill rotWithShape="1">
          <a:blip r:embed="rId3">
            <a:alphaModFix/>
          </a:blip>
          <a:srcRect/>
          <a:stretch/>
        </p:blipFill>
        <p:spPr>
          <a:xfrm>
            <a:off x="354043" y="323730"/>
            <a:ext cx="1595527" cy="780036"/>
          </a:xfrm>
          <a:prstGeom prst="rect">
            <a:avLst/>
          </a:prstGeom>
          <a:noFill/>
          <a:ln>
            <a:noFill/>
          </a:ln>
        </p:spPr>
      </p:pic>
    </p:spTree>
    <p:extLst>
      <p:ext uri="{BB962C8B-B14F-4D97-AF65-F5344CB8AC3E}">
        <p14:creationId xmlns:p14="http://schemas.microsoft.com/office/powerpoint/2010/main" val="107060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4">
  <p:cSld name="Content Slide 4">
    <p:bg>
      <p:bgPr>
        <a:solidFill>
          <a:schemeClr val="lt1"/>
        </a:solidFill>
        <a:effectLst/>
      </p:bgPr>
    </p:bg>
    <p:spTree>
      <p:nvGrpSpPr>
        <p:cNvPr id="1" name="Shape 118"/>
        <p:cNvGrpSpPr/>
        <p:nvPr/>
      </p:nvGrpSpPr>
      <p:grpSpPr>
        <a:xfrm>
          <a:off x="0" y="0"/>
          <a:ext cx="0" cy="0"/>
          <a:chOff x="0" y="0"/>
          <a:chExt cx="0" cy="0"/>
        </a:xfrm>
      </p:grpSpPr>
      <p:sp>
        <p:nvSpPr>
          <p:cNvPr id="119" name="Google Shape;119;p16"/>
          <p:cNvSpPr txBox="1">
            <a:spLocks noGrp="1"/>
          </p:cNvSpPr>
          <p:nvPr>
            <p:ph type="body" idx="1"/>
          </p:nvPr>
        </p:nvSpPr>
        <p:spPr>
          <a:xfrm>
            <a:off x="354012" y="2225640"/>
            <a:ext cx="8533955" cy="385127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6"/>
          <p:cNvSpPr txBox="1">
            <a:spLocks noGrp="1"/>
          </p:cNvSpPr>
          <p:nvPr>
            <p:ph type="body" idx="2"/>
          </p:nvPr>
        </p:nvSpPr>
        <p:spPr>
          <a:xfrm>
            <a:off x="354043" y="1178961"/>
            <a:ext cx="5120640" cy="93188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2"/>
              </a:buClr>
              <a:buSzPts val="3200"/>
              <a:buNone/>
              <a:defRPr sz="3200" b="1" i="0">
                <a:solidFill>
                  <a:schemeClr val="dk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6"/>
          <p:cNvSpPr txBox="1">
            <a:spLocks noGrp="1"/>
          </p:cNvSpPr>
          <p:nvPr>
            <p:ph type="body" idx="3"/>
          </p:nvPr>
        </p:nvSpPr>
        <p:spPr>
          <a:xfrm>
            <a:off x="290324" y="6342677"/>
            <a:ext cx="2955925" cy="27413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 name="Google Shape;122;p16" descr="Text, logo&#10;&#10;Description automatically generated"/>
          <p:cNvPicPr preferRelativeResize="0"/>
          <p:nvPr/>
        </p:nvPicPr>
        <p:blipFill rotWithShape="1">
          <a:blip r:embed="rId2">
            <a:alphaModFix/>
          </a:blip>
          <a:srcRect/>
          <a:stretch/>
        </p:blipFill>
        <p:spPr>
          <a:xfrm>
            <a:off x="354043" y="323730"/>
            <a:ext cx="1595527" cy="780036"/>
          </a:xfrm>
          <a:prstGeom prst="rect">
            <a:avLst/>
          </a:prstGeom>
          <a:noFill/>
          <a:ln>
            <a:noFill/>
          </a:ln>
        </p:spPr>
      </p:pic>
    </p:spTree>
    <p:extLst>
      <p:ext uri="{BB962C8B-B14F-4D97-AF65-F5344CB8AC3E}">
        <p14:creationId xmlns:p14="http://schemas.microsoft.com/office/powerpoint/2010/main" val="155605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1">
  <p:cSld name="End 1">
    <p:bg>
      <p:bgPr>
        <a:solidFill>
          <a:schemeClr val="dk2"/>
        </a:solidFill>
        <a:effectLst/>
      </p:bgPr>
    </p:bg>
    <p:spTree>
      <p:nvGrpSpPr>
        <p:cNvPr id="1" name="Shape 166"/>
        <p:cNvGrpSpPr/>
        <p:nvPr/>
      </p:nvGrpSpPr>
      <p:grpSpPr>
        <a:xfrm>
          <a:off x="0" y="0"/>
          <a:ext cx="0" cy="0"/>
          <a:chOff x="0" y="0"/>
          <a:chExt cx="0" cy="0"/>
        </a:xfrm>
      </p:grpSpPr>
      <p:pic>
        <p:nvPicPr>
          <p:cNvPr id="167" name="Google Shape;167;p20" descr="Text&#10;&#10;Description automatically generated with medium confidence"/>
          <p:cNvPicPr preferRelativeResize="0"/>
          <p:nvPr/>
        </p:nvPicPr>
        <p:blipFill rotWithShape="1">
          <a:blip r:embed="rId2">
            <a:alphaModFix/>
          </a:blip>
          <a:srcRect/>
          <a:stretch/>
        </p:blipFill>
        <p:spPr>
          <a:xfrm>
            <a:off x="354043" y="323730"/>
            <a:ext cx="1595527" cy="780035"/>
          </a:xfrm>
          <a:prstGeom prst="rect">
            <a:avLst/>
          </a:prstGeom>
          <a:noFill/>
          <a:ln>
            <a:noFill/>
          </a:ln>
        </p:spPr>
      </p:pic>
      <p:sp>
        <p:nvSpPr>
          <p:cNvPr id="168" name="Google Shape;168;p20"/>
          <p:cNvSpPr txBox="1">
            <a:spLocks noGrp="1"/>
          </p:cNvSpPr>
          <p:nvPr>
            <p:ph type="body" idx="1"/>
          </p:nvPr>
        </p:nvSpPr>
        <p:spPr>
          <a:xfrm>
            <a:off x="354043" y="2408618"/>
            <a:ext cx="5507894" cy="874078"/>
          </a:xfrm>
          <a:prstGeom prst="rect">
            <a:avLst/>
          </a:prstGeom>
          <a:noFill/>
          <a:ln>
            <a:noFill/>
          </a:ln>
        </p:spPr>
        <p:txBody>
          <a:bodyPr spcFirstLastPara="1" wrap="square" lIns="91425" tIns="45700" rIns="91425" bIns="45700" anchor="t" anchorCtr="0">
            <a:noAutofit/>
          </a:bodyPr>
          <a:lstStyle>
            <a:lvl1pPr marL="457200" lvl="0" indent="-228600" algn="l">
              <a:lnSpc>
                <a:spcPct val="80000"/>
              </a:lnSpc>
              <a:spcBef>
                <a:spcPts val="1000"/>
              </a:spcBef>
              <a:spcAft>
                <a:spcPts val="0"/>
              </a:spcAft>
              <a:buClr>
                <a:schemeClr val="lt1"/>
              </a:buClr>
              <a:buSzPts val="6800"/>
              <a:buNone/>
              <a:defRPr sz="68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0"/>
          <p:cNvSpPr txBox="1">
            <a:spLocks noGrp="1"/>
          </p:cNvSpPr>
          <p:nvPr>
            <p:ph type="body" idx="2"/>
          </p:nvPr>
        </p:nvSpPr>
        <p:spPr>
          <a:xfrm>
            <a:off x="354043" y="3456432"/>
            <a:ext cx="4807479" cy="5127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500"/>
              <a:buNone/>
              <a:defRPr sz="15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0"/>
          <p:cNvSpPr txBox="1">
            <a:spLocks noGrp="1"/>
          </p:cNvSpPr>
          <p:nvPr>
            <p:ph type="body" idx="3"/>
          </p:nvPr>
        </p:nvSpPr>
        <p:spPr>
          <a:xfrm>
            <a:off x="290324" y="6342677"/>
            <a:ext cx="2955925" cy="27413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1200"/>
              <a:buNone/>
              <a:defRPr sz="12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8804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solidFill>
          <a:schemeClr val="lt1"/>
        </a:solidFill>
        <a:effectLst/>
      </p:bgPr>
    </p:bg>
    <p:spTree>
      <p:nvGrpSpPr>
        <p:cNvPr id="1" name="Shape 102"/>
        <p:cNvGrpSpPr/>
        <p:nvPr/>
      </p:nvGrpSpPr>
      <p:grpSpPr>
        <a:xfrm>
          <a:off x="0" y="0"/>
          <a:ext cx="0" cy="0"/>
          <a:chOff x="0" y="0"/>
          <a:chExt cx="0" cy="0"/>
        </a:xfrm>
      </p:grpSpPr>
      <p:sp>
        <p:nvSpPr>
          <p:cNvPr id="103" name="Google Shape;103;p14"/>
          <p:cNvSpPr>
            <a:spLocks noGrp="1"/>
          </p:cNvSpPr>
          <p:nvPr>
            <p:ph type="pic" idx="2"/>
          </p:nvPr>
        </p:nvSpPr>
        <p:spPr>
          <a:xfrm>
            <a:off x="-1" y="0"/>
            <a:ext cx="6091449" cy="3429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4"/>
          <p:cNvSpPr>
            <a:spLocks noGrp="1"/>
          </p:cNvSpPr>
          <p:nvPr>
            <p:ph type="pic" idx="3"/>
          </p:nvPr>
        </p:nvSpPr>
        <p:spPr>
          <a:xfrm>
            <a:off x="6100554" y="3428827"/>
            <a:ext cx="6091449" cy="3429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 name="Google Shape;105;p14"/>
          <p:cNvSpPr/>
          <p:nvPr/>
        </p:nvSpPr>
        <p:spPr>
          <a:xfrm>
            <a:off x="2" y="3429000"/>
            <a:ext cx="6100551" cy="3429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14"/>
          <p:cNvSpPr txBox="1">
            <a:spLocks noGrp="1"/>
          </p:cNvSpPr>
          <p:nvPr>
            <p:ph type="body" idx="1"/>
          </p:nvPr>
        </p:nvSpPr>
        <p:spPr>
          <a:xfrm>
            <a:off x="290324" y="6342681"/>
            <a:ext cx="2955925" cy="274137"/>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lt1"/>
              </a:buClr>
              <a:buSzPts val="1200"/>
              <a:buNone/>
              <a:defRPr sz="1200" b="0" i="0">
                <a:solidFill>
                  <a:schemeClr val="lt1"/>
                </a:solidFill>
                <a:latin typeface="Arial"/>
                <a:ea typeface="Arial"/>
                <a:cs typeface="Arial"/>
                <a:sym typeface="Aria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7" name="Google Shape;107;p14"/>
          <p:cNvSpPr txBox="1">
            <a:spLocks noGrp="1"/>
          </p:cNvSpPr>
          <p:nvPr>
            <p:ph type="body" idx="4"/>
          </p:nvPr>
        </p:nvSpPr>
        <p:spPr>
          <a:xfrm>
            <a:off x="6380480" y="1060504"/>
            <a:ext cx="5120640" cy="1671621"/>
          </a:xfrm>
          <a:prstGeom prst="rect">
            <a:avLst/>
          </a:prstGeom>
          <a:noFill/>
          <a:ln>
            <a:noFill/>
          </a:ln>
        </p:spPr>
        <p:txBody>
          <a:bodyPr spcFirstLastPara="1" wrap="square" lIns="91425" tIns="45700" rIns="91425" bIns="45700" anchor="t" anchorCtr="0">
            <a:noAutofit/>
          </a:bodyPr>
          <a:lstStyle>
            <a:lvl1pPr marL="457189" marR="0" lvl="0" indent="-228594" algn="l">
              <a:lnSpc>
                <a:spcPct val="100000"/>
              </a:lnSpc>
              <a:spcBef>
                <a:spcPts val="1000"/>
              </a:spcBef>
              <a:spcAft>
                <a:spcPts val="0"/>
              </a:spcAft>
              <a:buClr>
                <a:schemeClr val="dk2"/>
              </a:buClr>
              <a:buSzPts val="1700"/>
              <a:buFont typeface="Arial"/>
              <a:buNone/>
              <a:defRPr sz="1700">
                <a:solidFill>
                  <a:schemeClr val="dk2"/>
                </a:solidFill>
                <a:latin typeface="Arial"/>
                <a:ea typeface="Arial"/>
                <a:cs typeface="Arial"/>
                <a:sym typeface="Aria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8" name="Google Shape;108;p14"/>
          <p:cNvSpPr txBox="1">
            <a:spLocks noGrp="1"/>
          </p:cNvSpPr>
          <p:nvPr>
            <p:ph type="body" idx="5"/>
          </p:nvPr>
        </p:nvSpPr>
        <p:spPr>
          <a:xfrm>
            <a:off x="6380480" y="200895"/>
            <a:ext cx="5120640" cy="669195"/>
          </a:xfrm>
          <a:prstGeom prst="rect">
            <a:avLst/>
          </a:prstGeom>
          <a:noFill/>
          <a:ln>
            <a:noFill/>
          </a:ln>
        </p:spPr>
        <p:txBody>
          <a:bodyPr spcFirstLastPara="1" wrap="square" lIns="91425" tIns="45700" rIns="91425" bIns="45700" anchor="b" anchorCtr="0">
            <a:noAutofit/>
          </a:bodyPr>
          <a:lstStyle>
            <a:lvl1pPr marL="457189" lvl="0" indent="-228594" algn="l">
              <a:lnSpc>
                <a:spcPct val="90000"/>
              </a:lnSpc>
              <a:spcBef>
                <a:spcPts val="1000"/>
              </a:spcBef>
              <a:spcAft>
                <a:spcPts val="0"/>
              </a:spcAft>
              <a:buClr>
                <a:schemeClr val="dk2"/>
              </a:buClr>
              <a:buSzPts val="3200"/>
              <a:buNone/>
              <a:defRPr sz="3200" b="1" i="0">
                <a:solidFill>
                  <a:schemeClr val="dk2"/>
                </a:solidFill>
                <a:latin typeface="Arial"/>
                <a:ea typeface="Arial"/>
                <a:cs typeface="Arial"/>
                <a:sym typeface="Aria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9" name="Google Shape;109;p14"/>
          <p:cNvSpPr txBox="1">
            <a:spLocks noGrp="1"/>
          </p:cNvSpPr>
          <p:nvPr>
            <p:ph type="body" idx="6"/>
          </p:nvPr>
        </p:nvSpPr>
        <p:spPr>
          <a:xfrm>
            <a:off x="290324" y="4479836"/>
            <a:ext cx="5120640" cy="1671621"/>
          </a:xfrm>
          <a:prstGeom prst="rect">
            <a:avLst/>
          </a:prstGeom>
          <a:noFill/>
          <a:ln>
            <a:noFill/>
          </a:ln>
        </p:spPr>
        <p:txBody>
          <a:bodyPr spcFirstLastPara="1" wrap="square" lIns="91425" tIns="45700" rIns="91425" bIns="45700" anchor="t" anchorCtr="0">
            <a:noAutofit/>
          </a:bodyPr>
          <a:lstStyle>
            <a:lvl1pPr marL="457189" marR="0" lvl="0" indent="-228594" algn="l">
              <a:lnSpc>
                <a:spcPct val="100000"/>
              </a:lnSpc>
              <a:spcBef>
                <a:spcPts val="1000"/>
              </a:spcBef>
              <a:spcAft>
                <a:spcPts val="0"/>
              </a:spcAft>
              <a:buClr>
                <a:schemeClr val="lt1"/>
              </a:buClr>
              <a:buSzPts val="1700"/>
              <a:buFont typeface="Arial"/>
              <a:buNone/>
              <a:defRPr sz="1700">
                <a:solidFill>
                  <a:schemeClr val="lt1"/>
                </a:solidFill>
                <a:latin typeface="Arial"/>
                <a:ea typeface="Arial"/>
                <a:cs typeface="Arial"/>
                <a:sym typeface="Aria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0" name="Google Shape;110;p14"/>
          <p:cNvSpPr txBox="1">
            <a:spLocks noGrp="1"/>
          </p:cNvSpPr>
          <p:nvPr>
            <p:ph type="body" idx="7"/>
          </p:nvPr>
        </p:nvSpPr>
        <p:spPr>
          <a:xfrm>
            <a:off x="290324" y="3620224"/>
            <a:ext cx="5120640" cy="669195"/>
          </a:xfrm>
          <a:prstGeom prst="rect">
            <a:avLst/>
          </a:prstGeom>
          <a:noFill/>
          <a:ln>
            <a:noFill/>
          </a:ln>
        </p:spPr>
        <p:txBody>
          <a:bodyPr spcFirstLastPara="1" wrap="square" lIns="91425" tIns="45700" rIns="91425" bIns="45700" anchor="b" anchorCtr="0">
            <a:noAutofit/>
          </a:bodyPr>
          <a:lstStyle>
            <a:lvl1pPr marL="457189" lvl="0" indent="-228594" algn="l">
              <a:lnSpc>
                <a:spcPct val="90000"/>
              </a:lnSpc>
              <a:spcBef>
                <a:spcPts val="1000"/>
              </a:spcBef>
              <a:spcAft>
                <a:spcPts val="0"/>
              </a:spcAft>
              <a:buClr>
                <a:schemeClr val="lt1"/>
              </a:buClr>
              <a:buSzPts val="3200"/>
              <a:buNone/>
              <a:defRPr sz="3200" b="1" i="0">
                <a:solidFill>
                  <a:schemeClr val="lt1"/>
                </a:solidFill>
                <a:latin typeface="Arial"/>
                <a:ea typeface="Arial"/>
                <a:cs typeface="Arial"/>
                <a:sym typeface="Arial"/>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pic>
        <p:nvPicPr>
          <p:cNvPr id="111" name="Google Shape;111;p14" descr="Text, logo&#10;&#10;Description automatically generated"/>
          <p:cNvPicPr preferRelativeResize="0"/>
          <p:nvPr/>
        </p:nvPicPr>
        <p:blipFill rotWithShape="1">
          <a:blip r:embed="rId2">
            <a:alphaModFix/>
          </a:blip>
          <a:srcRect/>
          <a:stretch/>
        </p:blipFill>
        <p:spPr>
          <a:xfrm>
            <a:off x="354046" y="323730"/>
            <a:ext cx="1595527" cy="780036"/>
          </a:xfrm>
          <a:prstGeom prst="rect">
            <a:avLst/>
          </a:prstGeom>
          <a:noFill/>
          <a:ln>
            <a:noFill/>
          </a:ln>
        </p:spPr>
      </p:pic>
    </p:spTree>
    <p:extLst>
      <p:ext uri="{BB962C8B-B14F-4D97-AF65-F5344CB8AC3E}">
        <p14:creationId xmlns:p14="http://schemas.microsoft.com/office/powerpoint/2010/main" val="152252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56F1-DD9A-F5D2-A914-28CDC8208B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6C888A-F59B-C20C-3E86-EF672B2D9E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DFE67A-F8A9-7B15-E2A8-4DB8184B20B7}"/>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244ABD5D-3814-1B68-6796-F42BA70DBB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6D8C0-0E21-5411-8FB8-619CB87782FD}"/>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6743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4679-0B9F-5522-91A0-3BCD71555F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D8E0540-CCF3-485F-C2F9-B9C738397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19CB93-F7D1-3852-C3D0-B06292930152}"/>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F1F25E3C-2E26-C1D7-368F-252E7B556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2FF82C-34D3-8ECD-8D60-122D8A28811A}"/>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58153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FDA9-7256-E494-2E0D-0E4BC10429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7EB5E66-2441-BCEA-096A-713E6F38DD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77FC1D-C452-D474-A8CE-DDF4020E51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9C2923B-68FA-E675-8806-5C8E4A3FA5F8}"/>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6" name="Footer Placeholder 5">
            <a:extLst>
              <a:ext uri="{FF2B5EF4-FFF2-40B4-BE49-F238E27FC236}">
                <a16:creationId xmlns:a16="http://schemas.microsoft.com/office/drawing/2014/main" id="{346B36D4-F5E1-CAAB-D979-DE022809BF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15D0B1-050E-D5AB-3169-5ED9BF4524BE}"/>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167258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3FDB-A60C-D01C-6AE0-C38BD5DD96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EEAA5A1-0F0A-5CE9-7C2F-F70D94BEF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DE40EE3-42E7-1C76-2092-DCFAB3C52A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E0ECDF-7720-654E-8C8A-C24E86C0D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F0212C-0FC4-7431-D88C-3F9EBAA5ABB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6B77CA1-F130-BAD5-E79C-198F27DF5C3D}"/>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8" name="Footer Placeholder 7">
            <a:extLst>
              <a:ext uri="{FF2B5EF4-FFF2-40B4-BE49-F238E27FC236}">
                <a16:creationId xmlns:a16="http://schemas.microsoft.com/office/drawing/2014/main" id="{5A01CC19-6BD4-C6B3-1F09-B52A42EBA1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DA5C97-6CD8-3EF8-D3E0-36422BE52381}"/>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351591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EE72-404D-386B-7B47-6ACF7FB693D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0A8E2AA-590D-9A11-B21B-7227E90AEDC6}"/>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4" name="Footer Placeholder 3">
            <a:extLst>
              <a:ext uri="{FF2B5EF4-FFF2-40B4-BE49-F238E27FC236}">
                <a16:creationId xmlns:a16="http://schemas.microsoft.com/office/drawing/2014/main" id="{BE03BEA0-67B9-8DDD-2F67-14A55B4F52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A75AF8-45B3-5E2E-5F82-E15867275210}"/>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47645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6EDC2-D5FE-4C66-53FD-3CA4C204BC13}"/>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3" name="Footer Placeholder 2">
            <a:extLst>
              <a:ext uri="{FF2B5EF4-FFF2-40B4-BE49-F238E27FC236}">
                <a16:creationId xmlns:a16="http://schemas.microsoft.com/office/drawing/2014/main" id="{3B94E93E-8D41-3A1B-FF24-5F1C529C08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C856A6-6854-CB92-1763-A64A3438E365}"/>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03942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398A-FEE5-7699-280F-FD59CD6B74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4902D64-91B8-D90B-299A-B544237FBE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D9216D-DB60-366B-A665-2E5D6317D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63BA9A-AB75-5AAF-1748-463272B99E0C}"/>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6" name="Footer Placeholder 5">
            <a:extLst>
              <a:ext uri="{FF2B5EF4-FFF2-40B4-BE49-F238E27FC236}">
                <a16:creationId xmlns:a16="http://schemas.microsoft.com/office/drawing/2014/main" id="{397C9C02-24A3-7A8F-67A1-5EFF3A1ED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C987E-9E94-0CC5-D887-E59AF69CCEA0}"/>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293643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DC9F-9FFA-A9C7-CB63-E7CBC12261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67829C4-6C34-0195-57CD-903E9B02D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A8DF7C-263B-6AB6-5FBC-6F1D6F447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D238D0A-82D6-B382-06D0-62981C86446B}"/>
              </a:ext>
            </a:extLst>
          </p:cNvPr>
          <p:cNvSpPr>
            <a:spLocks noGrp="1"/>
          </p:cNvSpPr>
          <p:nvPr>
            <p:ph type="dt" sz="half" idx="10"/>
          </p:nvPr>
        </p:nvSpPr>
        <p:spPr/>
        <p:txBody>
          <a:bodyPr/>
          <a:lstStyle/>
          <a:p>
            <a:fld id="{026CF255-6BD4-4AEC-B25E-AB21BA900B05}" type="datetimeFigureOut">
              <a:rPr lang="en-GB" smtClean="0"/>
              <a:t>23/04/2024</a:t>
            </a:fld>
            <a:endParaRPr lang="en-GB"/>
          </a:p>
        </p:txBody>
      </p:sp>
      <p:sp>
        <p:nvSpPr>
          <p:cNvPr id="6" name="Footer Placeholder 5">
            <a:extLst>
              <a:ext uri="{FF2B5EF4-FFF2-40B4-BE49-F238E27FC236}">
                <a16:creationId xmlns:a16="http://schemas.microsoft.com/office/drawing/2014/main" id="{2CADD46C-9ED2-E2EC-92B5-93CAB1AA13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56AFBF-F85B-1F65-B799-FC5B99D46914}"/>
              </a:ext>
            </a:extLst>
          </p:cNvPr>
          <p:cNvSpPr>
            <a:spLocks noGrp="1"/>
          </p:cNvSpPr>
          <p:nvPr>
            <p:ph type="sldNum" sz="quarter" idx="12"/>
          </p:nvPr>
        </p:nvSpPr>
        <p:spPr/>
        <p:txBody>
          <a:bodyPr/>
          <a:lstStyle/>
          <a:p>
            <a:fld id="{4E75E71C-604A-4660-937E-95FD7B11CD38}" type="slidenum">
              <a:rPr lang="en-GB" smtClean="0"/>
              <a:t>‹#›</a:t>
            </a:fld>
            <a:endParaRPr lang="en-GB"/>
          </a:p>
        </p:txBody>
      </p:sp>
    </p:spTree>
    <p:extLst>
      <p:ext uri="{BB962C8B-B14F-4D97-AF65-F5344CB8AC3E}">
        <p14:creationId xmlns:p14="http://schemas.microsoft.com/office/powerpoint/2010/main" val="57663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91451-CA34-1C1F-FDC7-0ABB7A41D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7140B91-028B-E1A6-7CAD-3646110C0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F2EB179-2044-C00C-0972-4AF3BF4C2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F255-6BD4-4AEC-B25E-AB21BA900B05}" type="datetimeFigureOut">
              <a:rPr lang="en-GB" smtClean="0"/>
              <a:t>23/04/2024</a:t>
            </a:fld>
            <a:endParaRPr lang="en-GB"/>
          </a:p>
        </p:txBody>
      </p:sp>
      <p:sp>
        <p:nvSpPr>
          <p:cNvPr id="5" name="Footer Placeholder 4">
            <a:extLst>
              <a:ext uri="{FF2B5EF4-FFF2-40B4-BE49-F238E27FC236}">
                <a16:creationId xmlns:a16="http://schemas.microsoft.com/office/drawing/2014/main" id="{3358964C-0318-49AC-9844-60495D761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440956-ABC8-69F2-283B-0011F15004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5E71C-604A-4660-937E-95FD7B11CD38}" type="slidenum">
              <a:rPr lang="en-GB" smtClean="0"/>
              <a:t>‹#›</a:t>
            </a:fld>
            <a:endParaRPr lang="en-GB"/>
          </a:p>
        </p:txBody>
      </p:sp>
    </p:spTree>
    <p:extLst>
      <p:ext uri="{BB962C8B-B14F-4D97-AF65-F5344CB8AC3E}">
        <p14:creationId xmlns:p14="http://schemas.microsoft.com/office/powerpoint/2010/main" val="189801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chart" Target="../charts/char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body" idx="1"/>
          </p:nvPr>
        </p:nvSpPr>
        <p:spPr>
          <a:xfrm>
            <a:off x="137339" y="2191470"/>
            <a:ext cx="7496590" cy="9755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2"/>
              </a:buClr>
              <a:buSzPts val="6800"/>
              <a:buNone/>
            </a:pPr>
            <a:r>
              <a:rPr lang="en-GB" sz="5400"/>
              <a:t>The National Lottery Heritage Fund</a:t>
            </a:r>
          </a:p>
        </p:txBody>
      </p:sp>
      <p:sp>
        <p:nvSpPr>
          <p:cNvPr id="277" name="Google Shape;277;p35"/>
          <p:cNvSpPr txBox="1">
            <a:spLocks noGrp="1"/>
          </p:cNvSpPr>
          <p:nvPr>
            <p:ph type="body" idx="2"/>
          </p:nvPr>
        </p:nvSpPr>
        <p:spPr>
          <a:xfrm>
            <a:off x="289186" y="5237539"/>
            <a:ext cx="3759237" cy="857071"/>
          </a:xfrm>
          <a:prstGeom prst="rect">
            <a:avLst/>
          </a:prstGeom>
          <a:noFill/>
          <a:ln>
            <a:noFill/>
          </a:ln>
        </p:spPr>
        <p:txBody>
          <a:bodyPr spcFirstLastPara="1" vert="horz" wrap="square" lIns="91425" tIns="45700" rIns="91425" bIns="45700" rtlCol="0" anchor="ctr" anchorCtr="0">
            <a:noAutofit/>
          </a:bodyPr>
          <a:lstStyle/>
          <a:p>
            <a:pPr marL="0" lvl="0" indent="0" algn="l" rtl="0">
              <a:lnSpc>
                <a:spcPct val="90000"/>
              </a:lnSpc>
              <a:spcBef>
                <a:spcPts val="0"/>
              </a:spcBef>
              <a:spcAft>
                <a:spcPts val="0"/>
              </a:spcAft>
              <a:buClr>
                <a:schemeClr val="dk2"/>
              </a:buClr>
              <a:buSzPts val="1500"/>
              <a:buNone/>
            </a:pPr>
            <a:r>
              <a:rPr lang="en-GB" sz="2800" dirty="0"/>
              <a:t>Meet the Funders</a:t>
            </a:r>
            <a:br>
              <a:rPr lang="en-GB" sz="2800" dirty="0"/>
            </a:br>
            <a:r>
              <a:rPr lang="en-GB" sz="2800" dirty="0"/>
              <a:t>April 2024</a:t>
            </a:r>
            <a:endParaRPr sz="2800" dirty="0"/>
          </a:p>
        </p:txBody>
      </p:sp>
      <p:sp>
        <p:nvSpPr>
          <p:cNvPr id="278" name="Google Shape;278;p35"/>
          <p:cNvSpPr txBox="1">
            <a:spLocks noGrp="1"/>
          </p:cNvSpPr>
          <p:nvPr>
            <p:ph type="body" idx="3"/>
          </p:nvPr>
        </p:nvSpPr>
        <p:spPr>
          <a:xfrm>
            <a:off x="290324" y="6342677"/>
            <a:ext cx="3210327" cy="2741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1200"/>
              <a:buNone/>
            </a:pPr>
            <a:r>
              <a:rPr lang="en-GB"/>
              <a:t>heritagefund.org.uk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7D9D"/>
        </a:solidFill>
        <a:effectLst/>
      </p:bgPr>
    </p:bg>
    <p:spTree>
      <p:nvGrpSpPr>
        <p:cNvPr id="1" name="">
          <a:extLst>
            <a:ext uri="{FF2B5EF4-FFF2-40B4-BE49-F238E27FC236}">
              <a16:creationId xmlns:a16="http://schemas.microsoft.com/office/drawing/2014/main" id="{E339148A-F4FD-8647-4491-5ACE9EB54F6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06B13E-19BC-A88F-0F37-EB9983C114A1}"/>
              </a:ext>
            </a:extLst>
          </p:cNvPr>
          <p:cNvSpPr>
            <a:spLocks noGrp="1"/>
          </p:cNvSpPr>
          <p:nvPr>
            <p:ph type="body" idx="1"/>
          </p:nvPr>
        </p:nvSpPr>
        <p:spPr>
          <a:xfrm>
            <a:off x="256939" y="1138169"/>
            <a:ext cx="7689440" cy="763202"/>
          </a:xfrm>
        </p:spPr>
        <p:txBody>
          <a:bodyPr/>
          <a:lstStyle/>
          <a:p>
            <a:r>
              <a:rPr lang="en-GB" sz="4000" dirty="0"/>
              <a:t>Resources</a:t>
            </a:r>
          </a:p>
        </p:txBody>
      </p:sp>
      <p:sp>
        <p:nvSpPr>
          <p:cNvPr id="5" name="Google Shape;407;p46">
            <a:extLst>
              <a:ext uri="{FF2B5EF4-FFF2-40B4-BE49-F238E27FC236}">
                <a16:creationId xmlns:a16="http://schemas.microsoft.com/office/drawing/2014/main" id="{78FC432B-DBF8-A609-BBCB-E671CB93A7A8}"/>
              </a:ext>
            </a:extLst>
          </p:cNvPr>
          <p:cNvSpPr txBox="1">
            <a:spLocks/>
          </p:cNvSpPr>
          <p:nvPr/>
        </p:nvSpPr>
        <p:spPr>
          <a:xfrm>
            <a:off x="376489" y="2515271"/>
            <a:ext cx="5018586" cy="3904862"/>
          </a:xfrm>
          <a:prstGeom prst="rect">
            <a:avLst/>
          </a:prstGeom>
          <a:noFill/>
          <a:ln>
            <a:noFill/>
          </a:ln>
        </p:spPr>
        <p:txBody>
          <a:bodyPr spcFirstLastPara="1" vert="horz" wrap="square" lIns="91425" tIns="45700" rIns="91425" bIns="45700" rtlCol="0" anchor="t" anchorCtr="0">
            <a:noAutofit/>
          </a:bodyPr>
          <a:lstStyle>
            <a:lvl1pPr marL="457200" lvl="0" indent="-228600" algn="l" defTabSz="914400" rtl="0" eaLnBrk="1" latinLnBrk="0" hangingPunct="1">
              <a:lnSpc>
                <a:spcPct val="80000"/>
              </a:lnSpc>
              <a:spcBef>
                <a:spcPts val="1000"/>
              </a:spcBef>
              <a:spcAft>
                <a:spcPts val="0"/>
              </a:spcAft>
              <a:buClr>
                <a:schemeClr val="lt1"/>
              </a:buClr>
              <a:buSzPts val="6800"/>
              <a:buFont typeface="Arial" panose="020B0604020202020204" pitchFamily="34" charset="0"/>
              <a:buNone/>
              <a:defRPr sz="6800" b="1" i="0" kern="1200">
                <a:solidFill>
                  <a:schemeClr val="lt1"/>
                </a:solidFill>
                <a:latin typeface="Arial"/>
                <a:ea typeface="Arial"/>
                <a:cs typeface="Arial"/>
                <a:sym typeface="Arial"/>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4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project enquiry forms</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webinars</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understanding heritage toolkit</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application questions  guidance</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receiving a grant / terms of grant</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good practice guidance </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acknowledgement toolkit</a:t>
            </a:r>
          </a:p>
          <a:p>
            <a:pPr marL="342900" indent="-342900">
              <a:buSzPct val="50000"/>
              <a:buFont typeface="Arial" panose="020B0604020202020204" pitchFamily="34" charset="0"/>
              <a:buChar char="•"/>
            </a:pPr>
            <a:r>
              <a:rPr lang="en-GB" sz="2400" b="0" dirty="0">
                <a:solidFill>
                  <a:schemeClr val="bg1"/>
                </a:solidFill>
                <a:latin typeface="Arial" panose="020B0604020202020204" pitchFamily="34" charset="0"/>
                <a:cs typeface="Arial" panose="020B0604020202020204" pitchFamily="34" charset="0"/>
              </a:rPr>
              <a:t>case studies, news and blogs</a:t>
            </a:r>
            <a:endParaRPr lang="en-GB" sz="2000" dirty="0">
              <a:solidFill>
                <a:schemeClr val="bg1"/>
              </a:solidFill>
            </a:endParaRPr>
          </a:p>
          <a:p>
            <a:pPr marL="0" indent="0">
              <a:lnSpc>
                <a:spcPct val="100000"/>
              </a:lnSpc>
              <a:buSzPts val="1400"/>
            </a:pPr>
            <a:endParaRPr lang="en-GB" dirty="0"/>
          </a:p>
        </p:txBody>
      </p:sp>
      <p:sp>
        <p:nvSpPr>
          <p:cNvPr id="10" name="TextBox 9">
            <a:extLst>
              <a:ext uri="{FF2B5EF4-FFF2-40B4-BE49-F238E27FC236}">
                <a16:creationId xmlns:a16="http://schemas.microsoft.com/office/drawing/2014/main" id="{0843B401-9930-9835-E7EC-A69D0BA140B0}"/>
              </a:ext>
            </a:extLst>
          </p:cNvPr>
          <p:cNvSpPr txBox="1"/>
          <p:nvPr/>
        </p:nvSpPr>
        <p:spPr>
          <a:xfrm>
            <a:off x="463023" y="1901371"/>
            <a:ext cx="4303486" cy="461665"/>
          </a:xfrm>
          <a:prstGeom prst="rect">
            <a:avLst/>
          </a:prstGeom>
          <a:noFill/>
        </p:spPr>
        <p:txBody>
          <a:bodyPr wrap="square">
            <a:spAutoFit/>
          </a:bodyPr>
          <a:lstStyle/>
          <a:p>
            <a:r>
              <a:rPr lang="en-GB" sz="2400" b="0" dirty="0">
                <a:solidFill>
                  <a:schemeClr val="bg1"/>
                </a:solidFill>
                <a:latin typeface="Arial" panose="020B0604020202020204" pitchFamily="34" charset="0"/>
                <a:cs typeface="Arial" panose="020B0604020202020204" pitchFamily="34" charset="0"/>
              </a:rPr>
              <a:t>www.heritagefund.org.uk</a:t>
            </a:r>
          </a:p>
        </p:txBody>
      </p:sp>
      <p:pic>
        <p:nvPicPr>
          <p:cNvPr id="1026" name="Picture 2" descr="A bee on a flower&#10;&#10;Description automatically generated">
            <a:extLst>
              <a:ext uri="{FF2B5EF4-FFF2-40B4-BE49-F238E27FC236}">
                <a16:creationId xmlns:a16="http://schemas.microsoft.com/office/drawing/2014/main" id="{A83F4EAB-3077-3F78-9782-2E7EB9933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0"/>
            <a:ext cx="5640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48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7D9D"/>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DD6132-A3B9-2A5F-0CEA-1DFD69E3E50C}"/>
              </a:ext>
            </a:extLst>
          </p:cNvPr>
          <p:cNvSpPr>
            <a:spLocks noGrp="1"/>
          </p:cNvSpPr>
          <p:nvPr>
            <p:ph type="body" idx="1"/>
          </p:nvPr>
        </p:nvSpPr>
        <p:spPr>
          <a:xfrm>
            <a:off x="354042" y="2408618"/>
            <a:ext cx="7239453" cy="874078"/>
          </a:xfrm>
        </p:spPr>
        <p:txBody>
          <a:bodyPr/>
          <a:lstStyle/>
          <a:p>
            <a:r>
              <a:rPr lang="en-GB" sz="6300">
                <a:latin typeface="Effra"/>
                <a:cs typeface="Effra" panose="020B0603020203020204" pitchFamily="34" charset="0"/>
              </a:rPr>
              <a:t>Thank you</a:t>
            </a:r>
            <a:endParaRPr lang="en-GB" sz="6300">
              <a:latin typeface="Effra" panose="020B0603020203020204" pitchFamily="34" charset="0"/>
              <a:cs typeface="Effra" panose="020B0603020203020204" pitchFamily="34" charset="0"/>
            </a:endParaRPr>
          </a:p>
        </p:txBody>
      </p:sp>
    </p:spTree>
    <p:extLst>
      <p:ext uri="{BB962C8B-B14F-4D97-AF65-F5344CB8AC3E}">
        <p14:creationId xmlns:p14="http://schemas.microsoft.com/office/powerpoint/2010/main" val="180456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5" name="TextBox 4">
            <a:extLst>
              <a:ext uri="{FF2B5EF4-FFF2-40B4-BE49-F238E27FC236}">
                <a16:creationId xmlns:a16="http://schemas.microsoft.com/office/drawing/2014/main" id="{8C130650-282C-4115-8445-1DA6C0C0CC68}"/>
              </a:ext>
            </a:extLst>
          </p:cNvPr>
          <p:cNvSpPr txBox="1"/>
          <p:nvPr/>
        </p:nvSpPr>
        <p:spPr>
          <a:xfrm>
            <a:off x="585653" y="2132911"/>
            <a:ext cx="5807890" cy="4154984"/>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defRPr/>
            </a:pPr>
            <a:r>
              <a:rPr lang="en-GB" sz="2400">
                <a:latin typeface="Arial" panose="020B0604020202020204" pitchFamily="34" charset="0"/>
                <a:cs typeface="Arial" panose="020B0604020202020204" pitchFamily="34" charset="0"/>
              </a:rPr>
              <a:t>UK's largest funder of heritage</a:t>
            </a:r>
            <a:endParaRPr lang="en-US" sz="240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en-GB" sz="2400">
                <a:latin typeface="Arial" panose="020B0604020202020204" pitchFamily="34" charset="0"/>
                <a:cs typeface="Arial" panose="020B0604020202020204" pitchFamily="34" charset="0"/>
              </a:rPr>
              <a:t>Our vision is for heritage to be valued, cared for and sustained for everyone, now and in the future</a:t>
            </a:r>
          </a:p>
          <a:p>
            <a:pPr marL="257175" indent="-257175">
              <a:lnSpc>
                <a:spcPct val="150000"/>
              </a:lnSpc>
              <a:buFont typeface="Arial"/>
              <a:buChar char="•"/>
              <a:defRPr/>
            </a:pPr>
            <a:r>
              <a:rPr lang="en-GB" sz="2400">
                <a:latin typeface="Arial" panose="020B0604020202020204" pitchFamily="34" charset="0"/>
                <a:cs typeface="Arial" panose="020B0604020202020204" pitchFamily="34" charset="0"/>
              </a:rPr>
              <a:t>10-year strategy</a:t>
            </a:r>
            <a:r>
              <a:rPr lang="en-US" sz="2400">
                <a:latin typeface="Arial" panose="020B0604020202020204" pitchFamily="34" charset="0"/>
                <a:cs typeface="Arial" panose="020B0604020202020204" pitchFamily="34" charset="0"/>
              </a:rPr>
              <a:t> </a:t>
            </a:r>
            <a:r>
              <a:rPr lang="en-GB" sz="2400" b="1">
                <a:solidFill>
                  <a:srgbClr val="147D9D"/>
                </a:solidFill>
                <a:latin typeface="Arial" panose="020B0604020202020204" pitchFamily="34" charset="0"/>
                <a:cs typeface="Arial" panose="020B0604020202020204" pitchFamily="34" charset="0"/>
              </a:rPr>
              <a:t>Heritage 2033</a:t>
            </a:r>
          </a:p>
          <a:p>
            <a:pPr marL="257175" indent="-257175">
              <a:lnSpc>
                <a:spcPct val="150000"/>
              </a:lnSpc>
              <a:buFont typeface="Arial"/>
              <a:buChar char="•"/>
              <a:defRPr/>
            </a:pPr>
            <a:r>
              <a:rPr lang="en-GB" sz="2400">
                <a:latin typeface="Arial" panose="020B0604020202020204" pitchFamily="34" charset="0"/>
                <a:cs typeface="Arial" panose="020B0604020202020204" pitchFamily="34" charset="0"/>
              </a:rPr>
              <a:t>£3.6 billion investment</a:t>
            </a:r>
          </a:p>
          <a:p>
            <a:pPr marL="342900" indent="-342900">
              <a:buFont typeface="Arial" panose="020B0604020202020204" pitchFamily="34" charset="0"/>
              <a:buChar char="•"/>
              <a:defRPr/>
            </a:pPr>
            <a:endParaRPr lang="en-GB" sz="200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endParaRPr lang="en-GB" sz="280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D07D8433-6627-CA3A-9079-A108A65F3EA7}"/>
              </a:ext>
            </a:extLst>
          </p:cNvPr>
          <p:cNvPicPr>
            <a:picLocks noChangeAspect="1"/>
          </p:cNvPicPr>
          <p:nvPr/>
        </p:nvPicPr>
        <p:blipFill rotWithShape="1">
          <a:blip r:embed="rId3"/>
          <a:srcRect l="20890" t="16777" r="42478" b="16333"/>
          <a:stretch/>
        </p:blipFill>
        <p:spPr>
          <a:xfrm>
            <a:off x="6558140" y="0"/>
            <a:ext cx="5633860" cy="6858000"/>
          </a:xfrm>
          <a:prstGeom prst="rect">
            <a:avLst/>
          </a:prstGeom>
        </p:spPr>
      </p:pic>
      <p:sp>
        <p:nvSpPr>
          <p:cNvPr id="7" name="Google Shape;349;p43">
            <a:extLst>
              <a:ext uri="{FF2B5EF4-FFF2-40B4-BE49-F238E27FC236}">
                <a16:creationId xmlns:a16="http://schemas.microsoft.com/office/drawing/2014/main" id="{9D929DAB-E89B-D82F-9AFC-B3408EB7C425}"/>
              </a:ext>
            </a:extLst>
          </p:cNvPr>
          <p:cNvSpPr txBox="1">
            <a:spLocks/>
          </p:cNvSpPr>
          <p:nvPr/>
        </p:nvSpPr>
        <p:spPr>
          <a:xfrm>
            <a:off x="585653" y="1496951"/>
            <a:ext cx="5150232" cy="63596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2"/>
              </a:buClr>
              <a:buSzPts val="3200"/>
              <a:buFont typeface="Arial"/>
              <a:buNone/>
              <a:defRPr sz="3200" b="1" i="0" u="none" strike="noStrike" cap="none">
                <a:solidFill>
                  <a:schemeClr val="dk2"/>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n-GB" kern="0">
                <a:solidFill>
                  <a:srgbClr val="147D9D"/>
                </a:solidFill>
                <a:latin typeface="Arial" panose="020B0604020202020204" pitchFamily="34" charset="0"/>
                <a:cs typeface="Arial" panose="020B0604020202020204" pitchFamily="34" charset="0"/>
              </a:rPr>
              <a:t>What do we do?</a:t>
            </a:r>
            <a:endParaRPr lang="en-US" kern="0">
              <a:solidFill>
                <a:srgbClr val="147D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346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43"/>
          <p:cNvSpPr txBox="1">
            <a:spLocks noGrp="1"/>
          </p:cNvSpPr>
          <p:nvPr>
            <p:ph type="body" idx="2"/>
          </p:nvPr>
        </p:nvSpPr>
        <p:spPr>
          <a:xfrm>
            <a:off x="1094658" y="1491693"/>
            <a:ext cx="5150232" cy="635960"/>
          </a:xfrm>
          <a:prstGeom prst="rect">
            <a:avLst/>
          </a:prstGeom>
          <a:noFill/>
          <a:ln>
            <a:noFill/>
          </a:ln>
        </p:spPr>
        <p:txBody>
          <a:bodyPr spcFirstLastPara="1" wrap="square" lIns="91425" tIns="45700" rIns="91425" bIns="45700" anchor="b" anchorCtr="0">
            <a:noAutofit/>
          </a:bodyPr>
          <a:lstStyle/>
          <a:p>
            <a:pPr marL="0" indent="0">
              <a:spcBef>
                <a:spcPts val="0"/>
              </a:spcBef>
            </a:pPr>
            <a:r>
              <a:rPr lang="en-GB">
                <a:solidFill>
                  <a:srgbClr val="147D9D"/>
                </a:solidFill>
                <a:latin typeface="Arial" panose="020B0604020202020204" pitchFamily="34" charset="0"/>
                <a:cs typeface="Arial" panose="020B0604020202020204" pitchFamily="34" charset="0"/>
              </a:rPr>
              <a:t>Who do we fund?</a:t>
            </a:r>
            <a:endParaRPr lang="en-US">
              <a:solidFill>
                <a:srgbClr val="147D9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C130650-282C-4115-8445-1DA6C0C0CC68}"/>
              </a:ext>
            </a:extLst>
          </p:cNvPr>
          <p:cNvSpPr txBox="1"/>
          <p:nvPr/>
        </p:nvSpPr>
        <p:spPr>
          <a:xfrm>
            <a:off x="1111283" y="2308558"/>
            <a:ext cx="5868761" cy="2707921"/>
          </a:xfrm>
          <a:prstGeom prst="rect">
            <a:avLst/>
          </a:prstGeom>
          <a:noFill/>
        </p:spPr>
        <p:txBody>
          <a:bodyPr wrap="square" lIns="91440" tIns="45720" rIns="91440" bIns="45720" rtlCol="0" anchor="t">
            <a:spAutoFit/>
          </a:bodyPr>
          <a:lstStyle/>
          <a:p>
            <a:pPr marL="257175" indent="-257175">
              <a:lnSpc>
                <a:spcPct val="90000"/>
              </a:lnSpc>
              <a:spcBef>
                <a:spcPts val="1000"/>
              </a:spcBef>
              <a:spcAft>
                <a:spcPts val="540"/>
              </a:spcAft>
              <a:buFont typeface="Arial,Sans-Serif"/>
              <a:buChar char="•"/>
              <a:defRPr/>
            </a:pPr>
            <a:r>
              <a:rPr lang="en-GB" sz="2400">
                <a:latin typeface="Arial" panose="020B0604020202020204" pitchFamily="34" charset="0"/>
                <a:cs typeface="Arial" panose="020B0604020202020204" pitchFamily="34" charset="0"/>
              </a:rPr>
              <a:t>not-for-profit organisations</a:t>
            </a:r>
            <a:endParaRPr lang="en-US" sz="2400">
              <a:latin typeface="Arial" panose="020B0604020202020204" pitchFamily="34" charset="0"/>
              <a:cs typeface="Arial" panose="020B0604020202020204" pitchFamily="34" charset="0"/>
            </a:endParaRPr>
          </a:p>
          <a:p>
            <a:pPr marL="257175" indent="-257175">
              <a:lnSpc>
                <a:spcPct val="90000"/>
              </a:lnSpc>
              <a:spcBef>
                <a:spcPts val="1000"/>
              </a:spcBef>
              <a:spcAft>
                <a:spcPts val="540"/>
              </a:spcAft>
              <a:buFont typeface="Arial,Sans-Serif"/>
              <a:buChar char="•"/>
              <a:defRPr/>
            </a:pPr>
            <a:r>
              <a:rPr lang="en-GB" sz="2400">
                <a:latin typeface="Arial" panose="020B0604020202020204" pitchFamily="34" charset="0"/>
                <a:cs typeface="Arial" panose="020B0604020202020204" pitchFamily="34" charset="0"/>
              </a:rPr>
              <a:t>private owners of heritage assets</a:t>
            </a:r>
            <a:endParaRPr lang="en-US" sz="2400">
              <a:latin typeface="Arial" panose="020B0604020202020204" pitchFamily="34" charset="0"/>
              <a:cs typeface="Arial" panose="020B0604020202020204" pitchFamily="34" charset="0"/>
            </a:endParaRPr>
          </a:p>
          <a:p>
            <a:pPr marL="257175" indent="-257175">
              <a:lnSpc>
                <a:spcPct val="90000"/>
              </a:lnSpc>
              <a:spcBef>
                <a:spcPts val="1000"/>
              </a:spcBef>
              <a:spcAft>
                <a:spcPts val="540"/>
              </a:spcAft>
              <a:buFont typeface="Arial,Sans-Serif"/>
              <a:buChar char="•"/>
              <a:defRPr/>
            </a:pPr>
            <a:r>
              <a:rPr lang="en-GB" sz="2400">
                <a:latin typeface="Arial" panose="020B0604020202020204" pitchFamily="34" charset="0"/>
                <a:cs typeface="Arial" panose="020B0604020202020204" pitchFamily="34" charset="0"/>
              </a:rPr>
              <a:t>partnerships</a:t>
            </a:r>
          </a:p>
          <a:p>
            <a:pPr>
              <a:defRPr/>
            </a:pPr>
            <a:endParaRPr lang="en-GB" sz="2000">
              <a:latin typeface="Arial" panose="020B0604020202020204" pitchFamily="34" charset="0"/>
              <a:cs typeface="Arial" panose="020B0604020202020204" pitchFamily="34" charset="0"/>
            </a:endParaRPr>
          </a:p>
          <a:p>
            <a:pPr>
              <a:defRPr/>
            </a:pPr>
            <a:endParaRPr lang="en-GB" sz="2800">
              <a:latin typeface="Arial" panose="020B0604020202020204" pitchFamily="34" charset="0"/>
              <a:cs typeface="Arial" panose="020B0604020202020204" pitchFamily="34" charset="0"/>
            </a:endParaRPr>
          </a:p>
          <a:p>
            <a:pPr>
              <a:defRPr/>
            </a:pPr>
            <a:endParaRPr lang="en-GB" sz="2800">
              <a:latin typeface="Arial" panose="020B0604020202020204" pitchFamily="34" charset="0"/>
              <a:cs typeface="Arial" panose="020B0604020202020204" pitchFamily="34" charset="0"/>
            </a:endParaRPr>
          </a:p>
        </p:txBody>
      </p:sp>
      <p:sp>
        <p:nvSpPr>
          <p:cNvPr id="3" name="Google Shape;349;p43">
            <a:extLst>
              <a:ext uri="{FF2B5EF4-FFF2-40B4-BE49-F238E27FC236}">
                <a16:creationId xmlns:a16="http://schemas.microsoft.com/office/drawing/2014/main" id="{4D9C870B-5F9C-B334-4DF2-F0455A8E1FB6}"/>
              </a:ext>
            </a:extLst>
          </p:cNvPr>
          <p:cNvSpPr txBox="1">
            <a:spLocks/>
          </p:cNvSpPr>
          <p:nvPr/>
        </p:nvSpPr>
        <p:spPr>
          <a:xfrm>
            <a:off x="1111499" y="4058949"/>
            <a:ext cx="5165028" cy="64335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2"/>
              </a:buClr>
              <a:buSzPts val="3200"/>
              <a:buFont typeface="Arial"/>
              <a:buNone/>
              <a:defRPr sz="3200" b="1" i="0" u="none" strike="noStrike" cap="none">
                <a:solidFill>
                  <a:schemeClr val="dk2"/>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n-GB" kern="0">
                <a:solidFill>
                  <a:srgbClr val="147D9D"/>
                </a:solidFill>
                <a:latin typeface="Arial" panose="020B0604020202020204" pitchFamily="34" charset="0"/>
                <a:cs typeface="Arial" panose="020B0604020202020204" pitchFamily="34" charset="0"/>
              </a:rPr>
              <a:t>And what do we fund?</a:t>
            </a:r>
            <a:endParaRPr lang="en-US" kern="0">
              <a:solidFill>
                <a:srgbClr val="147D9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EEF271A-D54E-80BF-F261-080E0BAB075E}"/>
              </a:ext>
            </a:extLst>
          </p:cNvPr>
          <p:cNvSpPr txBox="1"/>
          <p:nvPr/>
        </p:nvSpPr>
        <p:spPr>
          <a:xfrm>
            <a:off x="1094223" y="4611288"/>
            <a:ext cx="5748066" cy="113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400">
                <a:solidFill>
                  <a:srgbClr val="333333"/>
                </a:solidFill>
                <a:latin typeface="Arial" panose="020B0604020202020204" pitchFamily="34" charset="0"/>
                <a:cs typeface="Arial" panose="020B0604020202020204" pitchFamily="34" charset="0"/>
              </a:rPr>
              <a:t>P</a:t>
            </a:r>
            <a:r>
              <a:rPr lang="en-GB" sz="2400" b="0" i="0">
                <a:solidFill>
                  <a:srgbClr val="333333"/>
                </a:solidFill>
                <a:effectLst/>
                <a:latin typeface="Arial" panose="020B0604020202020204" pitchFamily="34" charset="0"/>
                <a:cs typeface="Arial" panose="020B0604020202020204" pitchFamily="34" charset="0"/>
              </a:rPr>
              <a:t>rojects that connect people and communities to the UK's heritage</a:t>
            </a:r>
            <a:endParaRPr lang="en-GB" sz="2400">
              <a:latin typeface="Arial" panose="020B0604020202020204" pitchFamily="34" charset="0"/>
              <a:cs typeface="Arial" panose="020B0604020202020204" pitchFamily="34" charset="0"/>
            </a:endParaRPr>
          </a:p>
        </p:txBody>
      </p:sp>
      <p:pic>
        <p:nvPicPr>
          <p:cNvPr id="1030" name="Picture 6" descr="Caring for God's Acre Lifelong Learning Project 2 Photo 24 copyright David Ward (2)">
            <a:extLst>
              <a:ext uri="{FF2B5EF4-FFF2-40B4-BE49-F238E27FC236}">
                <a16:creationId xmlns:a16="http://schemas.microsoft.com/office/drawing/2014/main" id="{96AADCB6-21D3-CA7A-6626-AEA1A6F71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591" y="0"/>
            <a:ext cx="4542409" cy="6858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442C82-946A-9806-FA1A-086E013A8D93}"/>
              </a:ext>
            </a:extLst>
          </p:cNvPr>
          <p:cNvSpPr txBox="1"/>
          <p:nvPr/>
        </p:nvSpPr>
        <p:spPr>
          <a:xfrm>
            <a:off x="449239" y="6403074"/>
            <a:ext cx="70399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600">
                <a:latin typeface="Arial"/>
                <a:cs typeface="Calibri"/>
              </a:rPr>
              <a:t>St Michael’s</a:t>
            </a:r>
            <a:r>
              <a:rPr lang="en-GB" sz="1600" dirty="0">
                <a:latin typeface="Arial"/>
                <a:cs typeface="Calibri"/>
              </a:rPr>
              <a:t>, </a:t>
            </a:r>
            <a:r>
              <a:rPr lang="en-GB" sz="1600" dirty="0" err="1">
                <a:latin typeface="Arial"/>
                <a:cs typeface="Calibri"/>
              </a:rPr>
              <a:t>Garway</a:t>
            </a:r>
            <a:r>
              <a:rPr lang="en-GB" sz="1600" dirty="0">
                <a:latin typeface="Arial"/>
                <a:cs typeface="Calibri"/>
              </a:rPr>
              <a:t>, Herefordshire</a:t>
            </a:r>
            <a:endParaRPr lang="en-GB" sz="1600" dirty="0">
              <a:latin typeface="Arial"/>
              <a:cs typeface="Arial"/>
            </a:endParaRPr>
          </a:p>
        </p:txBody>
      </p:sp>
    </p:spTree>
    <p:extLst>
      <p:ext uri="{BB962C8B-B14F-4D97-AF65-F5344CB8AC3E}">
        <p14:creationId xmlns:p14="http://schemas.microsoft.com/office/powerpoint/2010/main" val="198988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A3F90E-364E-1E52-F72D-F963C4CED2BC}"/>
              </a:ext>
            </a:extLst>
          </p:cNvPr>
          <p:cNvSpPr txBox="1"/>
          <p:nvPr/>
        </p:nvSpPr>
        <p:spPr>
          <a:xfrm>
            <a:off x="424496" y="1883988"/>
            <a:ext cx="6323232" cy="2597827"/>
          </a:xfrm>
          <a:prstGeom prst="rect">
            <a:avLst/>
          </a:prstGeom>
          <a:noFill/>
        </p:spPr>
        <p:txBody>
          <a:bodyPr wrap="square" rtlCol="0">
            <a:spAutoFit/>
          </a:bodyPr>
          <a:lstStyle/>
          <a:p>
            <a:pPr>
              <a:lnSpc>
                <a:spcPct val="150000"/>
              </a:lnSpc>
            </a:pPr>
            <a:r>
              <a:rPr lang="en-GB" sz="2800" b="0" i="0" dirty="0">
                <a:solidFill>
                  <a:srgbClr val="333333"/>
                </a:solidFill>
                <a:effectLst/>
                <a:latin typeface="Arial" panose="020B0604020202020204" pitchFamily="34" charset="0"/>
                <a:cs typeface="Arial" panose="020B0604020202020204" pitchFamily="34" charset="0"/>
              </a:rPr>
              <a:t>Thanks to National Lottery players, since 1995 we have invested more than </a:t>
            </a:r>
            <a:r>
              <a:rPr lang="en-GB" sz="2800" b="1" i="0" dirty="0">
                <a:solidFill>
                  <a:srgbClr val="147D9D"/>
                </a:solidFill>
                <a:effectLst/>
                <a:latin typeface="Arial" panose="020B0604020202020204" pitchFamily="34" charset="0"/>
                <a:cs typeface="Arial" panose="020B0604020202020204" pitchFamily="34" charset="0"/>
              </a:rPr>
              <a:t>£970 million in places of worship across the UK</a:t>
            </a:r>
          </a:p>
        </p:txBody>
      </p:sp>
      <p:sp>
        <p:nvSpPr>
          <p:cNvPr id="4" name="TextBox 3">
            <a:extLst>
              <a:ext uri="{FF2B5EF4-FFF2-40B4-BE49-F238E27FC236}">
                <a16:creationId xmlns:a16="http://schemas.microsoft.com/office/drawing/2014/main" id="{1B3EA402-D86F-4B24-133A-7500ECA43EC3}"/>
              </a:ext>
            </a:extLst>
          </p:cNvPr>
          <p:cNvSpPr txBox="1"/>
          <p:nvPr/>
        </p:nvSpPr>
        <p:spPr>
          <a:xfrm>
            <a:off x="-471985" y="6410506"/>
            <a:ext cx="70399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600" dirty="0">
                <a:latin typeface="Arial"/>
                <a:cs typeface="Calibri"/>
              </a:rPr>
              <a:t>St Michael &amp; All Angels Church, Berwick, Polegate, East Sussex</a:t>
            </a:r>
            <a:endParaRPr lang="en-GB" sz="1600" dirty="0">
              <a:latin typeface="Arial"/>
              <a:cs typeface="Arial"/>
            </a:endParaRPr>
          </a:p>
        </p:txBody>
      </p:sp>
      <p:pic>
        <p:nvPicPr>
          <p:cNvPr id="3" name="Picture 2" descr="A church with religious paintings on the walls&#10;&#10;Description automatically generated">
            <a:extLst>
              <a:ext uri="{FF2B5EF4-FFF2-40B4-BE49-F238E27FC236}">
                <a16:creationId xmlns:a16="http://schemas.microsoft.com/office/drawing/2014/main" id="{96B5698C-8C0E-7B14-D255-1587A90908EC}"/>
              </a:ext>
            </a:extLst>
          </p:cNvPr>
          <p:cNvPicPr>
            <a:picLocks noChangeAspect="1"/>
          </p:cNvPicPr>
          <p:nvPr/>
        </p:nvPicPr>
        <p:blipFill rotWithShape="1">
          <a:blip r:embed="rId3"/>
          <a:srcRect l="44142" t="142" r="12933" b="14144"/>
          <a:stretch/>
        </p:blipFill>
        <p:spPr>
          <a:xfrm>
            <a:off x="6627695" y="-1289"/>
            <a:ext cx="5561723" cy="6863013"/>
          </a:xfrm>
          <a:prstGeom prst="rect">
            <a:avLst/>
          </a:prstGeom>
        </p:spPr>
      </p:pic>
    </p:spTree>
    <p:extLst>
      <p:ext uri="{BB962C8B-B14F-4D97-AF65-F5344CB8AC3E}">
        <p14:creationId xmlns:p14="http://schemas.microsoft.com/office/powerpoint/2010/main" val="26534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7D9D"/>
        </a:solidFill>
        <a:effectLst/>
      </p:bgPr>
    </p:bg>
    <p:spTree>
      <p:nvGrpSpPr>
        <p:cNvPr id="1" name="">
          <a:extLst>
            <a:ext uri="{FF2B5EF4-FFF2-40B4-BE49-F238E27FC236}">
              <a16:creationId xmlns:a16="http://schemas.microsoft.com/office/drawing/2014/main" id="{72017E81-2C1E-ACC2-64E3-BE97658107A0}"/>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CCB46BA5-7DB9-C914-449D-E3E66488A5E9}"/>
              </a:ext>
            </a:extLst>
          </p:cNvPr>
          <p:cNvSpPr>
            <a:spLocks noGrp="1"/>
          </p:cNvSpPr>
          <p:nvPr>
            <p:ph type="body" idx="1"/>
          </p:nvPr>
        </p:nvSpPr>
        <p:spPr>
          <a:xfrm>
            <a:off x="96137" y="1338144"/>
            <a:ext cx="5741958" cy="874078"/>
          </a:xfrm>
        </p:spPr>
        <p:txBody>
          <a:bodyPr/>
          <a:lstStyle/>
          <a:p>
            <a:r>
              <a:rPr lang="en-GB" sz="4000">
                <a:latin typeface="Arial" panose="020B0604020202020204" pitchFamily="34" charset="0"/>
                <a:cs typeface="Arial" panose="020B0604020202020204" pitchFamily="34" charset="0"/>
              </a:rPr>
              <a:t>Heritage</a:t>
            </a:r>
            <a:r>
              <a:rPr lang="en-GB" sz="4400">
                <a:latin typeface="Arial" panose="020B0604020202020204" pitchFamily="34" charset="0"/>
                <a:cs typeface="Arial" panose="020B0604020202020204" pitchFamily="34" charset="0"/>
              </a:rPr>
              <a:t> 2033</a:t>
            </a:r>
          </a:p>
        </p:txBody>
      </p:sp>
      <p:sp>
        <p:nvSpPr>
          <p:cNvPr id="8" name="TextBox 7">
            <a:extLst>
              <a:ext uri="{FF2B5EF4-FFF2-40B4-BE49-F238E27FC236}">
                <a16:creationId xmlns:a16="http://schemas.microsoft.com/office/drawing/2014/main" id="{5BDB54BE-928E-646C-A1A8-B8B5C185F3A3}"/>
              </a:ext>
            </a:extLst>
          </p:cNvPr>
          <p:cNvSpPr txBox="1"/>
          <p:nvPr/>
        </p:nvSpPr>
        <p:spPr>
          <a:xfrm>
            <a:off x="367324" y="2118438"/>
            <a:ext cx="6369537" cy="4093428"/>
          </a:xfrm>
          <a:prstGeom prst="rect">
            <a:avLst/>
          </a:prstGeom>
          <a:noFill/>
        </p:spPr>
        <p:txBody>
          <a:bodyPr wrap="square">
            <a:spAutoFit/>
          </a:bodyPr>
          <a:lstStyle/>
          <a:p>
            <a:pPr algn="l" rtl="0" fontAlgn="base">
              <a:lnSpc>
                <a:spcPct val="150000"/>
              </a:lnSpc>
            </a:pPr>
            <a:r>
              <a:rPr lang="en-GB" sz="2000" b="0" i="0" u="none" strike="noStrike">
                <a:solidFill>
                  <a:srgbClr val="FFFFFF"/>
                </a:solidFill>
                <a:effectLst/>
                <a:latin typeface="Arial" panose="020B0604020202020204" pitchFamily="34" charset="0"/>
              </a:rPr>
              <a:t>As the largest funder for the UK’s heritage, our vision</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is for heritage to be valued, cared for and sustained</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for everyone, now and in the future.</a:t>
            </a:r>
          </a:p>
          <a:p>
            <a:pPr algn="l" rtl="0" fontAlgn="base">
              <a:lnSpc>
                <a:spcPct val="150000"/>
              </a:lnSpc>
            </a:pPr>
            <a:endParaRPr lang="en-GB" sz="2000">
              <a:solidFill>
                <a:srgbClr val="FFFFFF"/>
              </a:solidFill>
              <a:latin typeface="Arial" panose="020B0604020202020204" pitchFamily="34" charset="0"/>
            </a:endParaRPr>
          </a:p>
          <a:p>
            <a:pPr algn="l" rtl="0" fontAlgn="base">
              <a:lnSpc>
                <a:spcPct val="150000"/>
              </a:lnSpc>
            </a:pPr>
            <a:r>
              <a:rPr lang="en-GB" sz="2000" b="0" i="0" u="none" strike="noStrike">
                <a:solidFill>
                  <a:srgbClr val="FFFFFF"/>
                </a:solidFill>
                <a:effectLst/>
                <a:latin typeface="Arial" panose="020B0604020202020204" pitchFamily="34" charset="0"/>
              </a:rPr>
              <a:t>Our new Heritage 2033 strategy is underpinned by</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four </a:t>
            </a:r>
            <a:r>
              <a:rPr lang="en-GB" sz="2000" b="1">
                <a:solidFill>
                  <a:srgbClr val="FFFFFF"/>
                </a:solidFill>
                <a:latin typeface="Arial" panose="020B0604020202020204" pitchFamily="34" charset="0"/>
              </a:rPr>
              <a:t>i</a:t>
            </a:r>
            <a:r>
              <a:rPr lang="en-GB" sz="2000" b="1" i="0" u="none" strike="noStrike">
                <a:solidFill>
                  <a:srgbClr val="FFFFFF"/>
                </a:solidFill>
                <a:effectLst/>
                <a:latin typeface="Arial" panose="020B0604020202020204" pitchFamily="34" charset="0"/>
              </a:rPr>
              <a:t>nvestment </a:t>
            </a:r>
            <a:r>
              <a:rPr lang="en-GB" sz="2000" b="1">
                <a:solidFill>
                  <a:srgbClr val="FFFFFF"/>
                </a:solidFill>
                <a:latin typeface="Arial" panose="020B0604020202020204" pitchFamily="34" charset="0"/>
              </a:rPr>
              <a:t>p</a:t>
            </a:r>
            <a:r>
              <a:rPr lang="en-GB" sz="2000" b="1" i="0" u="none" strike="noStrike">
                <a:solidFill>
                  <a:srgbClr val="FFFFFF"/>
                </a:solidFill>
                <a:effectLst/>
                <a:latin typeface="Arial" panose="020B0604020202020204" pitchFamily="34" charset="0"/>
              </a:rPr>
              <a:t>rinciples</a:t>
            </a:r>
            <a:r>
              <a:rPr lang="en-GB" sz="2000" b="0" i="0" u="none" strike="noStrike">
                <a:solidFill>
                  <a:srgbClr val="FFFFFF"/>
                </a:solidFill>
                <a:effectLst/>
                <a:latin typeface="Arial" panose="020B0604020202020204" pitchFamily="34" charset="0"/>
              </a:rPr>
              <a:t>. </a:t>
            </a:r>
            <a:r>
              <a:rPr lang="en-GB" sz="2000" b="0" i="0">
                <a:solidFill>
                  <a:srgbClr val="FFFFFF"/>
                </a:solidFill>
                <a:effectLst/>
                <a:latin typeface="Arial" panose="020B0604020202020204" pitchFamily="34" charset="0"/>
              </a:rPr>
              <a:t>All four principles </a:t>
            </a:r>
            <a:r>
              <a:rPr lang="en-GB" sz="2000" b="0" i="0" u="none" strike="noStrike">
                <a:solidFill>
                  <a:srgbClr val="FFFFFF"/>
                </a:solidFill>
                <a:effectLst/>
                <a:latin typeface="Arial" panose="020B0604020202020204" pitchFamily="34" charset="0"/>
              </a:rPr>
              <a:t>need to</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be considered in applications for funding, the</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strength of focus on each principle is for applicants</a:t>
            </a:r>
            <a:r>
              <a:rPr lang="en-US" sz="2000" b="0" i="0">
                <a:solidFill>
                  <a:srgbClr val="000000"/>
                </a:solidFill>
                <a:effectLst/>
                <a:latin typeface="Arial" panose="020B0604020202020204" pitchFamily="34" charset="0"/>
              </a:rPr>
              <a:t>​</a:t>
            </a:r>
            <a:r>
              <a:rPr lang="en-US" sz="2000">
                <a:solidFill>
                  <a:srgbClr val="000000"/>
                </a:solidFill>
                <a:latin typeface="Segoe UI" panose="020B0502040204020203" pitchFamily="34" charset="0"/>
              </a:rPr>
              <a:t> </a:t>
            </a:r>
            <a:r>
              <a:rPr lang="en-GB" sz="2000" b="0" i="0" u="none" strike="noStrike">
                <a:solidFill>
                  <a:srgbClr val="FFFFFF"/>
                </a:solidFill>
                <a:effectLst/>
                <a:latin typeface="Arial" panose="020B0604020202020204" pitchFamily="34" charset="0"/>
              </a:rPr>
              <a:t>to decide.</a:t>
            </a:r>
            <a:endParaRPr lang="en-US" sz="2000" b="0" i="0">
              <a:solidFill>
                <a:srgbClr val="000000"/>
              </a:solidFill>
              <a:effectLst/>
              <a:latin typeface="Segoe UI" panose="020B0502040204020203" pitchFamily="34" charset="0"/>
            </a:endParaRPr>
          </a:p>
          <a:p>
            <a:pPr algn="l" rtl="0" fontAlgn="base"/>
            <a:endParaRPr lang="en-GB" sz="2000" b="0" i="0">
              <a:solidFill>
                <a:srgbClr val="000000"/>
              </a:solidFill>
              <a:effectLst/>
              <a:latin typeface="Segoe UI" panose="020B0502040204020203" pitchFamily="34" charset="0"/>
            </a:endParaRPr>
          </a:p>
        </p:txBody>
      </p:sp>
      <p:pic>
        <p:nvPicPr>
          <p:cNvPr id="1026" name="Picture 2">
            <a:extLst>
              <a:ext uri="{FF2B5EF4-FFF2-40B4-BE49-F238E27FC236}">
                <a16:creationId xmlns:a16="http://schemas.microsoft.com/office/drawing/2014/main" id="{C58C9DDC-D4A3-0ECC-60FC-E658E63E42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02" r="17577"/>
          <a:stretch/>
        </p:blipFill>
        <p:spPr bwMode="auto">
          <a:xfrm>
            <a:off x="7075273" y="0"/>
            <a:ext cx="511672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227657-4FB2-08CB-98FE-6320C6FB3148}"/>
              </a:ext>
            </a:extLst>
          </p:cNvPr>
          <p:cNvSpPr txBox="1"/>
          <p:nvPr/>
        </p:nvSpPr>
        <p:spPr>
          <a:xfrm>
            <a:off x="0" y="6408761"/>
            <a:ext cx="70399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600">
                <a:solidFill>
                  <a:schemeClr val="bg1"/>
                </a:solidFill>
                <a:latin typeface="Arial"/>
                <a:cs typeface="Calibri"/>
              </a:rPr>
              <a:t>Holy Trinity Church, Hastings, East Sussex</a:t>
            </a:r>
            <a:endParaRPr lang="en-US">
              <a:solidFill>
                <a:schemeClr val="bg1"/>
              </a:solidFill>
            </a:endParaRPr>
          </a:p>
        </p:txBody>
      </p:sp>
    </p:spTree>
    <p:extLst>
      <p:ext uri="{BB962C8B-B14F-4D97-AF65-F5344CB8AC3E}">
        <p14:creationId xmlns:p14="http://schemas.microsoft.com/office/powerpoint/2010/main" val="334478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DBE285-0839-0C21-5274-FE070DE2E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0"/>
            <a:ext cx="9432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34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urch with a stone tower and a cemetery&#10;&#10;Description automatically generated">
            <a:extLst>
              <a:ext uri="{FF2B5EF4-FFF2-40B4-BE49-F238E27FC236}">
                <a16:creationId xmlns:a16="http://schemas.microsoft.com/office/drawing/2014/main" id="{E63B40BE-CBA9-59F7-4A9F-C47E6B9E525A}"/>
              </a:ext>
            </a:extLst>
          </p:cNvPr>
          <p:cNvPicPr>
            <a:picLocks noChangeAspect="1"/>
          </p:cNvPicPr>
          <p:nvPr/>
        </p:nvPicPr>
        <p:blipFill>
          <a:blip r:embed="rId3"/>
          <a:stretch>
            <a:fillRect/>
          </a:stretch>
        </p:blipFill>
        <p:spPr>
          <a:xfrm>
            <a:off x="0" y="-5758"/>
            <a:ext cx="5931088" cy="3434828"/>
          </a:xfrm>
          <a:prstGeom prst="rect">
            <a:avLst/>
          </a:prstGeom>
        </p:spPr>
      </p:pic>
      <p:sp>
        <p:nvSpPr>
          <p:cNvPr id="7" name="TextBox 6">
            <a:extLst>
              <a:ext uri="{FF2B5EF4-FFF2-40B4-BE49-F238E27FC236}">
                <a16:creationId xmlns:a16="http://schemas.microsoft.com/office/drawing/2014/main" id="{CAE1BC57-3FDD-E578-BE4C-F92BDD88EE9C}"/>
              </a:ext>
            </a:extLst>
          </p:cNvPr>
          <p:cNvSpPr txBox="1"/>
          <p:nvPr/>
        </p:nvSpPr>
        <p:spPr>
          <a:xfrm>
            <a:off x="6260910" y="108044"/>
            <a:ext cx="5771865" cy="221599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3200" b="1" baseline="0" dirty="0">
                <a:solidFill>
                  <a:srgbClr val="147D9D"/>
                </a:solidFill>
                <a:latin typeface="Arial"/>
                <a:ea typeface="Segoe UI"/>
                <a:cs typeface="Segoe UI"/>
              </a:rPr>
              <a:t>Case study</a:t>
            </a:r>
            <a:r>
              <a:rPr lang="en-GB" sz="3200" dirty="0">
                <a:solidFill>
                  <a:srgbClr val="147D9D"/>
                </a:solidFill>
                <a:latin typeface="Arial"/>
                <a:ea typeface="Segoe UI"/>
                <a:cs typeface="Segoe UI"/>
              </a:rPr>
              <a:t>​</a:t>
            </a:r>
          </a:p>
          <a:p>
            <a:r>
              <a:rPr lang="en-GB" sz="2400" dirty="0">
                <a:solidFill>
                  <a:srgbClr val="147D9D"/>
                </a:solidFill>
                <a:latin typeface="Arial"/>
                <a:ea typeface="Segoe UI"/>
                <a:cs typeface="Segoe UI"/>
              </a:rPr>
              <a:t>​Restoring</a:t>
            </a:r>
            <a:r>
              <a:rPr lang="en-GB" sz="2400" baseline="0" dirty="0">
                <a:solidFill>
                  <a:srgbClr val="147D9D"/>
                </a:solidFill>
                <a:latin typeface="Arial"/>
                <a:ea typeface="Segoe UI"/>
                <a:cs typeface="Segoe UI"/>
              </a:rPr>
              <a:t> and </a:t>
            </a:r>
            <a:r>
              <a:rPr lang="en-GB" sz="2400" dirty="0">
                <a:solidFill>
                  <a:srgbClr val="147D9D"/>
                </a:solidFill>
                <a:latin typeface="Arial"/>
                <a:ea typeface="Segoe UI"/>
                <a:cs typeface="Segoe UI"/>
              </a:rPr>
              <a:t>celebrating</a:t>
            </a:r>
            <a:r>
              <a:rPr lang="en-GB" sz="2400" baseline="0" dirty="0">
                <a:solidFill>
                  <a:srgbClr val="147D9D"/>
                </a:solidFill>
                <a:latin typeface="Arial"/>
                <a:ea typeface="Segoe UI"/>
                <a:cs typeface="Segoe UI"/>
              </a:rPr>
              <a:t> the Arts and </a:t>
            </a:r>
            <a:r>
              <a:rPr lang="en-GB" sz="2400" dirty="0">
                <a:solidFill>
                  <a:srgbClr val="147D9D"/>
                </a:solidFill>
                <a:latin typeface="Arial"/>
                <a:ea typeface="Segoe UI"/>
                <a:cs typeface="Segoe UI"/>
              </a:rPr>
              <a:t>Craftsmanship</a:t>
            </a:r>
            <a:r>
              <a:rPr lang="en-GB" sz="2400" baseline="0" dirty="0">
                <a:solidFill>
                  <a:srgbClr val="147D9D"/>
                </a:solidFill>
                <a:latin typeface="Arial"/>
                <a:ea typeface="Segoe UI"/>
                <a:cs typeface="Segoe UI"/>
              </a:rPr>
              <a:t> of St Mary’s</a:t>
            </a:r>
            <a:r>
              <a:rPr lang="en-GB" sz="2400" dirty="0">
                <a:solidFill>
                  <a:srgbClr val="147D9D"/>
                </a:solidFill>
                <a:latin typeface="Arial"/>
                <a:ea typeface="Segoe UI"/>
                <a:cs typeface="Segoe UI"/>
              </a:rPr>
              <a:t>, </a:t>
            </a:r>
            <a:r>
              <a:rPr lang="en-GB" sz="2400" baseline="0" dirty="0">
                <a:solidFill>
                  <a:srgbClr val="147D9D"/>
                </a:solidFill>
                <a:latin typeface="Arial"/>
                <a:ea typeface="Segoe UI"/>
                <a:cs typeface="Segoe UI"/>
              </a:rPr>
              <a:t>Beddington</a:t>
            </a:r>
            <a:r>
              <a:rPr lang="en-GB" sz="2400" dirty="0">
                <a:solidFill>
                  <a:srgbClr val="147D9D"/>
                </a:solidFill>
                <a:latin typeface="Arial"/>
                <a:ea typeface="Segoe UI"/>
                <a:cs typeface="Segoe UI"/>
              </a:rPr>
              <a:t>, London</a:t>
            </a:r>
            <a:endParaRPr lang="en-GB" sz="2400" baseline="0" dirty="0">
              <a:solidFill>
                <a:srgbClr val="147D9D"/>
              </a:solidFill>
              <a:latin typeface="Arial"/>
              <a:ea typeface="Segoe UI"/>
              <a:cs typeface="Segoe UI"/>
            </a:endParaRPr>
          </a:p>
          <a:p>
            <a:br>
              <a:rPr lang="en-GB" sz="1700" b="1" dirty="0">
                <a:solidFill>
                  <a:srgbClr val="007E9F"/>
                </a:solidFill>
                <a:latin typeface="Arial"/>
                <a:cs typeface="Arial"/>
              </a:rPr>
            </a:br>
            <a:r>
              <a:rPr lang="en-GB" sz="1700" b="1" dirty="0">
                <a:solidFill>
                  <a:srgbClr val="007E9F"/>
                </a:solidFill>
                <a:latin typeface="Arial"/>
                <a:cs typeface="Arial"/>
              </a:rPr>
              <a:t>£209,600 awarded from the Heritage Fund</a:t>
            </a:r>
            <a:endParaRPr lang="en-GB" dirty="0">
              <a:ea typeface="Calibri"/>
              <a:cs typeface="Calibri"/>
            </a:endParaRPr>
          </a:p>
        </p:txBody>
      </p:sp>
      <p:sp>
        <p:nvSpPr>
          <p:cNvPr id="10" name="Rectangle 9">
            <a:extLst>
              <a:ext uri="{FF2B5EF4-FFF2-40B4-BE49-F238E27FC236}">
                <a16:creationId xmlns:a16="http://schemas.microsoft.com/office/drawing/2014/main" id="{4CC4EC4C-9A29-91D9-BDBD-9C4C5FB79D76}"/>
              </a:ext>
            </a:extLst>
          </p:cNvPr>
          <p:cNvSpPr/>
          <p:nvPr/>
        </p:nvSpPr>
        <p:spPr>
          <a:xfrm>
            <a:off x="6096000" y="2649940"/>
            <a:ext cx="6101686" cy="3969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a:r>
              <a:rPr lang="en-GB" sz="1700" b="1" dirty="0">
                <a:solidFill>
                  <a:schemeClr val="bg1"/>
                </a:solidFill>
                <a:highlight>
                  <a:srgbClr val="FBA939"/>
                </a:highlight>
                <a:latin typeface="Arial"/>
                <a:ea typeface="Arial"/>
                <a:cs typeface="Arial"/>
              </a:rPr>
              <a:t>Saving Heritage</a:t>
            </a:r>
            <a:br>
              <a:rPr lang="en-GB" sz="1700" dirty="0">
                <a:latin typeface="Arial"/>
                <a:ea typeface="Arial"/>
                <a:cs typeface="Arial"/>
              </a:rPr>
            </a:br>
            <a:r>
              <a:rPr lang="en-GB" sz="1700" dirty="0">
                <a:solidFill>
                  <a:schemeClr val="tx1"/>
                </a:solidFill>
                <a:latin typeface="Arial"/>
                <a:ea typeface="Arial"/>
                <a:cs typeface="Arial"/>
              </a:rPr>
              <a:t>Historic fabric </a:t>
            </a:r>
            <a:r>
              <a:rPr lang="en-GB" sz="1700" baseline="0" dirty="0">
                <a:solidFill>
                  <a:schemeClr val="tx1"/>
                </a:solidFill>
                <a:latin typeface="Arial"/>
                <a:ea typeface="Arial"/>
                <a:cs typeface="Arial"/>
              </a:rPr>
              <a:t>repairs</a:t>
            </a:r>
            <a:r>
              <a:rPr lang="en-GB" sz="1700" dirty="0">
                <a:solidFill>
                  <a:schemeClr val="tx1"/>
                </a:solidFill>
                <a:latin typeface="Arial"/>
                <a:ea typeface="Arial"/>
                <a:cs typeface="Arial"/>
              </a:rPr>
              <a:t>​ to woodwork</a:t>
            </a:r>
            <a:br>
              <a:rPr lang="en-GB" sz="1700" dirty="0">
                <a:solidFill>
                  <a:schemeClr val="tx1"/>
                </a:solidFill>
                <a:latin typeface="Arial"/>
                <a:ea typeface="Arial"/>
                <a:cs typeface="Arial"/>
              </a:rPr>
            </a:br>
            <a:r>
              <a:rPr lang="en-GB" sz="1700" dirty="0">
                <a:solidFill>
                  <a:schemeClr val="tx1"/>
                </a:solidFill>
                <a:latin typeface="Arial"/>
                <a:ea typeface="Calibri"/>
                <a:cs typeface="Arial"/>
              </a:rPr>
              <a:t>Structural repairs to roof</a:t>
            </a:r>
            <a:endParaRPr lang="en-US" sz="1700" dirty="0">
              <a:solidFill>
                <a:schemeClr val="tx1"/>
              </a:solidFill>
              <a:ea typeface="Calibri"/>
              <a:cs typeface="Calibri"/>
            </a:endParaRPr>
          </a:p>
          <a:p>
            <a:pPr marL="228600"/>
            <a:endParaRPr lang="en-GB" sz="1700" b="1" dirty="0">
              <a:solidFill>
                <a:schemeClr val="bg1"/>
              </a:solidFill>
              <a:latin typeface="Arial"/>
              <a:ea typeface="Arial"/>
              <a:cs typeface="Arial"/>
            </a:endParaRPr>
          </a:p>
          <a:p>
            <a:pPr marL="228600"/>
            <a:r>
              <a:rPr lang="en-GB" sz="1700" b="1" dirty="0">
                <a:solidFill>
                  <a:schemeClr val="bg1"/>
                </a:solidFill>
                <a:highlight>
                  <a:srgbClr val="E12451"/>
                </a:highlight>
                <a:latin typeface="Arial"/>
                <a:ea typeface="Arial"/>
                <a:cs typeface="Arial"/>
              </a:rPr>
              <a:t>Organisational Sustainability</a:t>
            </a:r>
            <a:br>
              <a:rPr lang="en-GB" sz="1700" b="1" dirty="0">
                <a:latin typeface="Arial"/>
                <a:ea typeface="Arial"/>
                <a:cs typeface="Arial"/>
              </a:rPr>
            </a:br>
            <a:r>
              <a:rPr lang="en-GB" sz="1700" dirty="0">
                <a:solidFill>
                  <a:schemeClr val="tx1"/>
                </a:solidFill>
                <a:latin typeface="Arial"/>
                <a:ea typeface="Arial"/>
                <a:cs typeface="Arial"/>
              </a:rPr>
              <a:t>Appointed Heritage </a:t>
            </a:r>
            <a:r>
              <a:rPr lang="en-GB" sz="1700" baseline="0" dirty="0">
                <a:solidFill>
                  <a:schemeClr val="tx1"/>
                </a:solidFill>
                <a:latin typeface="Arial"/>
                <a:ea typeface="Arial"/>
                <a:cs typeface="Arial"/>
              </a:rPr>
              <a:t>Programme</a:t>
            </a:r>
            <a:r>
              <a:rPr lang="en-GB" sz="1700" dirty="0">
                <a:solidFill>
                  <a:schemeClr val="tx1"/>
                </a:solidFill>
                <a:latin typeface="Arial"/>
                <a:ea typeface="Arial"/>
                <a:cs typeface="Arial"/>
              </a:rPr>
              <a:t> </a:t>
            </a:r>
            <a:r>
              <a:rPr lang="en-GB" sz="1700" baseline="0" dirty="0">
                <a:solidFill>
                  <a:schemeClr val="tx1"/>
                </a:solidFill>
                <a:latin typeface="Arial"/>
                <a:ea typeface="Arial"/>
                <a:cs typeface="Arial"/>
              </a:rPr>
              <a:t>Manager</a:t>
            </a:r>
            <a:r>
              <a:rPr lang="en-GB" sz="1700" dirty="0">
                <a:solidFill>
                  <a:schemeClr val="tx1"/>
                </a:solidFill>
                <a:latin typeface="Arial"/>
                <a:ea typeface="Arial"/>
                <a:cs typeface="Arial"/>
              </a:rPr>
              <a:t> and governance</a:t>
            </a:r>
            <a:r>
              <a:rPr lang="en-GB" sz="1700" baseline="0" dirty="0">
                <a:solidFill>
                  <a:schemeClr val="tx1"/>
                </a:solidFill>
                <a:latin typeface="Arial"/>
                <a:ea typeface="Arial"/>
                <a:cs typeface="Arial"/>
              </a:rPr>
              <a:t> training for PCC</a:t>
            </a:r>
            <a:r>
              <a:rPr lang="en-GB" sz="1700" dirty="0">
                <a:solidFill>
                  <a:schemeClr val="tx1"/>
                </a:solidFill>
                <a:latin typeface="Arial"/>
                <a:ea typeface="Arial"/>
                <a:cs typeface="Arial"/>
              </a:rPr>
              <a:t>​</a:t>
            </a:r>
            <a:br>
              <a:rPr lang="en-GB" sz="1700" dirty="0">
                <a:latin typeface="Arial"/>
                <a:ea typeface="Arial"/>
                <a:cs typeface="Arial"/>
              </a:rPr>
            </a:br>
            <a:r>
              <a:rPr lang="en-GB" sz="1700" dirty="0">
                <a:solidFill>
                  <a:schemeClr val="tx1"/>
                </a:solidFill>
                <a:latin typeface="Arial"/>
                <a:ea typeface="Arial"/>
                <a:cs typeface="Arial"/>
              </a:rPr>
              <a:t>On-site</a:t>
            </a:r>
            <a:r>
              <a:rPr lang="en-GB" sz="1700" baseline="0" dirty="0">
                <a:solidFill>
                  <a:schemeClr val="tx1"/>
                </a:solidFill>
                <a:latin typeface="Arial"/>
                <a:ea typeface="Arial"/>
                <a:cs typeface="Arial"/>
              </a:rPr>
              <a:t> training for 2 apprenticeships</a:t>
            </a:r>
            <a:r>
              <a:rPr lang="en-US" sz="1700" dirty="0">
                <a:solidFill>
                  <a:schemeClr val="tx1"/>
                </a:solidFill>
                <a:latin typeface="Arial"/>
                <a:ea typeface="Arial"/>
                <a:cs typeface="Arial"/>
              </a:rPr>
              <a:t>​</a:t>
            </a:r>
            <a:endParaRPr lang="en-US" sz="1700" dirty="0">
              <a:solidFill>
                <a:schemeClr val="tx1"/>
              </a:solidFill>
              <a:ea typeface="Calibri"/>
              <a:cs typeface="Calibri"/>
            </a:endParaRPr>
          </a:p>
          <a:p>
            <a:pPr marL="228600"/>
            <a:endParaRPr lang="en-GB" sz="1700" dirty="0">
              <a:solidFill>
                <a:schemeClr val="tx1"/>
              </a:solidFill>
              <a:highlight>
                <a:srgbClr val="D3C057"/>
              </a:highlight>
              <a:latin typeface="Arial"/>
              <a:ea typeface="Arial"/>
              <a:cs typeface="Arial"/>
            </a:endParaRPr>
          </a:p>
          <a:p>
            <a:pPr marL="228600"/>
            <a:r>
              <a:rPr lang="en-GB" sz="1700" b="1" dirty="0">
                <a:solidFill>
                  <a:schemeClr val="bg1"/>
                </a:solidFill>
                <a:highlight>
                  <a:srgbClr val="D3C057"/>
                </a:highlight>
                <a:latin typeface="Arial"/>
                <a:ea typeface="Arial"/>
                <a:cs typeface="Arial"/>
              </a:rPr>
              <a:t>Inclusion, Access and Participation</a:t>
            </a:r>
            <a:br>
              <a:rPr lang="en-GB" sz="1700" dirty="0">
                <a:latin typeface="Arial"/>
                <a:ea typeface="Arial"/>
                <a:cs typeface="Arial"/>
              </a:rPr>
            </a:br>
            <a:r>
              <a:rPr lang="en-GB" sz="1700" dirty="0">
                <a:solidFill>
                  <a:schemeClr val="tx1"/>
                </a:solidFill>
                <a:latin typeface="Arial"/>
                <a:ea typeface="Arial"/>
                <a:cs typeface="Arial"/>
              </a:rPr>
              <a:t>Music workshop for people with Special</a:t>
            </a:r>
            <a:r>
              <a:rPr lang="en-GB" sz="1700" baseline="0" dirty="0">
                <a:solidFill>
                  <a:schemeClr val="tx1"/>
                </a:solidFill>
                <a:latin typeface="Arial"/>
                <a:ea typeface="Arial"/>
                <a:cs typeface="Arial"/>
              </a:rPr>
              <a:t> Educational Needs</a:t>
            </a:r>
            <a:br>
              <a:rPr lang="en-GB" sz="1700" dirty="0">
                <a:latin typeface="Arial"/>
                <a:ea typeface="Arial"/>
                <a:cs typeface="Arial"/>
              </a:rPr>
            </a:br>
            <a:r>
              <a:rPr lang="en-GB" sz="1700" baseline="0" dirty="0">
                <a:solidFill>
                  <a:schemeClr val="tx1"/>
                </a:solidFill>
                <a:latin typeface="Arial"/>
                <a:ea typeface="Arial"/>
                <a:cs typeface="Arial"/>
              </a:rPr>
              <a:t>Arts and crafts activity days, working with</a:t>
            </a:r>
            <a:r>
              <a:rPr lang="en-GB" sz="1700" dirty="0">
                <a:solidFill>
                  <a:schemeClr val="tx1"/>
                </a:solidFill>
                <a:latin typeface="Arial"/>
                <a:ea typeface="Arial"/>
                <a:cs typeface="Arial"/>
              </a:rPr>
              <a:t> local museum</a:t>
            </a:r>
            <a:endParaRPr lang="en-GB" sz="1700" dirty="0">
              <a:solidFill>
                <a:schemeClr val="tx1"/>
              </a:solidFill>
              <a:latin typeface="Arial"/>
              <a:ea typeface="Calibri"/>
              <a:cs typeface="Arial"/>
            </a:endParaRPr>
          </a:p>
          <a:p>
            <a:pPr marL="228600"/>
            <a:endParaRPr lang="en-GB" sz="1700" b="1" dirty="0">
              <a:solidFill>
                <a:schemeClr val="tx1"/>
              </a:solidFill>
              <a:highlight>
                <a:srgbClr val="8B64BD"/>
              </a:highlight>
              <a:latin typeface="Arial"/>
              <a:ea typeface="Calibri"/>
              <a:cs typeface="Arial"/>
            </a:endParaRPr>
          </a:p>
          <a:p>
            <a:pPr marL="228600"/>
            <a:r>
              <a:rPr lang="en-GB" sz="1700" b="1" dirty="0">
                <a:solidFill>
                  <a:schemeClr val="bg1"/>
                </a:solidFill>
                <a:highlight>
                  <a:srgbClr val="8B64BD"/>
                </a:highlight>
                <a:latin typeface="Arial"/>
                <a:ea typeface="Calibri"/>
                <a:cs typeface="Arial"/>
              </a:rPr>
              <a:t>Protecting the Environment</a:t>
            </a:r>
            <a:br>
              <a:rPr lang="en-GB" sz="1700" b="1" dirty="0">
                <a:latin typeface="Arial"/>
                <a:ea typeface="Calibri"/>
                <a:cs typeface="Arial"/>
              </a:rPr>
            </a:br>
            <a:r>
              <a:rPr lang="en-GB" sz="1700" dirty="0">
                <a:solidFill>
                  <a:schemeClr val="tx1"/>
                </a:solidFill>
                <a:latin typeface="Arial"/>
                <a:ea typeface="Calibri"/>
                <a:cs typeface="Arial"/>
              </a:rPr>
              <a:t>Improving energy efficiency through repairs to roof</a:t>
            </a:r>
            <a:br>
              <a:rPr lang="en-GB" sz="1400" b="1" dirty="0">
                <a:solidFill>
                  <a:schemeClr val="tx1"/>
                </a:solidFill>
                <a:latin typeface="Arial"/>
                <a:ea typeface="Calibri"/>
                <a:cs typeface="Arial"/>
              </a:rPr>
            </a:br>
            <a:endParaRPr lang="en-GB" sz="1200" dirty="0">
              <a:solidFill>
                <a:schemeClr val="tx1"/>
              </a:solidFill>
              <a:latin typeface="Arial"/>
              <a:ea typeface="Calibri"/>
              <a:cs typeface="Arial"/>
            </a:endParaRPr>
          </a:p>
        </p:txBody>
      </p:sp>
      <p:pic>
        <p:nvPicPr>
          <p:cNvPr id="3" name="Picture 2" descr="A large white cloud from a ceiling&#10;&#10;Description automatically generated">
            <a:extLst>
              <a:ext uri="{FF2B5EF4-FFF2-40B4-BE49-F238E27FC236}">
                <a16:creationId xmlns:a16="http://schemas.microsoft.com/office/drawing/2014/main" id="{A2192475-9CBB-5FCF-4A68-EFF5F0D344B0}"/>
              </a:ext>
            </a:extLst>
          </p:cNvPr>
          <p:cNvPicPr>
            <a:picLocks noChangeAspect="1"/>
          </p:cNvPicPr>
          <p:nvPr/>
        </p:nvPicPr>
        <p:blipFill rotWithShape="1">
          <a:blip r:embed="rId4"/>
          <a:srcRect l="4580" t="394"/>
          <a:stretch/>
        </p:blipFill>
        <p:spPr>
          <a:xfrm>
            <a:off x="0" y="3391288"/>
            <a:ext cx="5931088" cy="3466712"/>
          </a:xfrm>
          <a:prstGeom prst="rect">
            <a:avLst/>
          </a:prstGeom>
        </p:spPr>
      </p:pic>
      <p:graphicFrame>
        <p:nvGraphicFramePr>
          <p:cNvPr id="8" name="Chart 7">
            <a:extLst>
              <a:ext uri="{FF2B5EF4-FFF2-40B4-BE49-F238E27FC236}">
                <a16:creationId xmlns:a16="http://schemas.microsoft.com/office/drawing/2014/main" id="{43E9BBEC-C00A-DF3F-8AEF-A830262D5C24}"/>
              </a:ext>
            </a:extLst>
          </p:cNvPr>
          <p:cNvGraphicFramePr/>
          <p:nvPr>
            <p:extLst>
              <p:ext uri="{D42A27DB-BD31-4B8C-83A1-F6EECF244321}">
                <p14:modId xmlns:p14="http://schemas.microsoft.com/office/powerpoint/2010/main" val="3779102240"/>
              </p:ext>
            </p:extLst>
          </p:nvPr>
        </p:nvGraphicFramePr>
        <p:xfrm>
          <a:off x="1974406" y="2545469"/>
          <a:ext cx="5946555" cy="35745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24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02FE87-3CE7-1F9D-755B-94988DF2CEA5}"/>
              </a:ext>
            </a:extLst>
          </p:cNvPr>
          <p:cNvSpPr>
            <a:spLocks noGrp="1"/>
          </p:cNvSpPr>
          <p:nvPr>
            <p:ph type="body" idx="2"/>
          </p:nvPr>
        </p:nvSpPr>
        <p:spPr/>
        <p:txBody>
          <a:bodyPr/>
          <a:lstStyle/>
          <a:p>
            <a:endParaRPr lang="en-GB"/>
          </a:p>
        </p:txBody>
      </p:sp>
      <p:sp>
        <p:nvSpPr>
          <p:cNvPr id="4" name="Text Placeholder 3">
            <a:extLst>
              <a:ext uri="{FF2B5EF4-FFF2-40B4-BE49-F238E27FC236}">
                <a16:creationId xmlns:a16="http://schemas.microsoft.com/office/drawing/2014/main" id="{64B88D00-71E5-DC7D-17D4-E2F39D31DF06}"/>
              </a:ext>
            </a:extLst>
          </p:cNvPr>
          <p:cNvSpPr>
            <a:spLocks noGrp="1"/>
          </p:cNvSpPr>
          <p:nvPr>
            <p:ph type="body" idx="3"/>
          </p:nvPr>
        </p:nvSpPr>
        <p:spPr/>
        <p:txBody>
          <a:bodyPr>
            <a:normAutofit fontScale="40000" lnSpcReduction="20000"/>
          </a:bodyPr>
          <a:lstStyle/>
          <a:p>
            <a:endParaRPr lang="en-GB"/>
          </a:p>
        </p:txBody>
      </p:sp>
      <p:sp>
        <p:nvSpPr>
          <p:cNvPr id="6" name="TextBox 5">
            <a:extLst>
              <a:ext uri="{FF2B5EF4-FFF2-40B4-BE49-F238E27FC236}">
                <a16:creationId xmlns:a16="http://schemas.microsoft.com/office/drawing/2014/main" id="{4769EA81-12E1-8316-AFD8-52A78093F32F}"/>
              </a:ext>
            </a:extLst>
          </p:cNvPr>
          <p:cNvSpPr txBox="1"/>
          <p:nvPr/>
        </p:nvSpPr>
        <p:spPr>
          <a:xfrm>
            <a:off x="6260910" y="108044"/>
            <a:ext cx="5771865" cy="184665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GB" sz="3200" b="1" baseline="0" dirty="0">
                <a:solidFill>
                  <a:srgbClr val="147D9D"/>
                </a:solidFill>
                <a:latin typeface="Arial"/>
                <a:ea typeface="Segoe UI"/>
                <a:cs typeface="Segoe UI"/>
              </a:rPr>
              <a:t>Case study</a:t>
            </a:r>
            <a:r>
              <a:rPr lang="en-GB" sz="3200" dirty="0">
                <a:solidFill>
                  <a:srgbClr val="147D9D"/>
                </a:solidFill>
                <a:latin typeface="Arial"/>
                <a:ea typeface="Segoe UI"/>
                <a:cs typeface="Segoe UI"/>
              </a:rPr>
              <a:t>​</a:t>
            </a:r>
          </a:p>
          <a:p>
            <a:r>
              <a:rPr lang="en-GB" sz="2400" dirty="0">
                <a:solidFill>
                  <a:srgbClr val="147D9D"/>
                </a:solidFill>
                <a:latin typeface="Arial"/>
                <a:ea typeface="Segoe UI"/>
                <a:cs typeface="Segoe UI"/>
              </a:rPr>
              <a:t>​Conservation for Wellbeing​</a:t>
            </a:r>
            <a:br>
              <a:rPr lang="en-GB" sz="2400" dirty="0">
                <a:solidFill>
                  <a:srgbClr val="147D9D"/>
                </a:solidFill>
                <a:latin typeface="Arial"/>
                <a:ea typeface="Segoe UI"/>
                <a:cs typeface="Segoe UI"/>
              </a:rPr>
            </a:br>
            <a:r>
              <a:rPr lang="en-GB" sz="2400" baseline="0" dirty="0">
                <a:solidFill>
                  <a:srgbClr val="147D9D"/>
                </a:solidFill>
                <a:latin typeface="Arial"/>
                <a:ea typeface="Segoe UI"/>
                <a:cs typeface="Segoe UI"/>
              </a:rPr>
              <a:t>Hazel Hill Wood, Salisbury, Wiltshire</a:t>
            </a:r>
          </a:p>
          <a:p>
            <a:br>
              <a:rPr lang="en-GB" sz="1700" b="1" dirty="0">
                <a:solidFill>
                  <a:srgbClr val="007E9F"/>
                </a:solidFill>
                <a:latin typeface="Arial"/>
                <a:cs typeface="Arial"/>
              </a:rPr>
            </a:br>
            <a:r>
              <a:rPr lang="en-GB" sz="1700" b="1" dirty="0">
                <a:solidFill>
                  <a:srgbClr val="007E9F"/>
                </a:solidFill>
                <a:latin typeface="Arial"/>
                <a:cs typeface="Arial"/>
              </a:rPr>
              <a:t>£10,000 awarded from the Heritage Fund</a:t>
            </a:r>
            <a:endParaRPr lang="en-GB" dirty="0">
              <a:ea typeface="Calibri"/>
              <a:cs typeface="Calibri"/>
            </a:endParaRPr>
          </a:p>
        </p:txBody>
      </p:sp>
      <p:sp>
        <p:nvSpPr>
          <p:cNvPr id="7" name="Rectangle 6">
            <a:extLst>
              <a:ext uri="{FF2B5EF4-FFF2-40B4-BE49-F238E27FC236}">
                <a16:creationId xmlns:a16="http://schemas.microsoft.com/office/drawing/2014/main" id="{D57917F8-2BAD-6F13-AEE0-082C8EDAE28E}"/>
              </a:ext>
            </a:extLst>
          </p:cNvPr>
          <p:cNvSpPr/>
          <p:nvPr/>
        </p:nvSpPr>
        <p:spPr>
          <a:xfrm>
            <a:off x="6032205" y="2593628"/>
            <a:ext cx="6101686" cy="39692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28600"/>
            <a:r>
              <a:rPr lang="en-GB" sz="1700" b="1" dirty="0">
                <a:solidFill>
                  <a:schemeClr val="bg1"/>
                </a:solidFill>
                <a:highlight>
                  <a:srgbClr val="FBA939"/>
                </a:highlight>
                <a:latin typeface="Arial"/>
                <a:ea typeface="Arial"/>
                <a:cs typeface="Arial"/>
              </a:rPr>
              <a:t>Saving Heritage</a:t>
            </a:r>
            <a:br>
              <a:rPr lang="en-GB" sz="1700" dirty="0">
                <a:latin typeface="Arial"/>
                <a:ea typeface="Arial"/>
                <a:cs typeface="Arial"/>
              </a:rPr>
            </a:br>
            <a:r>
              <a:rPr lang="en-GB" sz="1700" dirty="0">
                <a:solidFill>
                  <a:schemeClr val="tx1"/>
                </a:solidFill>
                <a:latin typeface="Arial"/>
                <a:ea typeface="Arial"/>
                <a:cs typeface="Arial"/>
              </a:rPr>
              <a:t>Conservation of ancient woodland habitats </a:t>
            </a:r>
          </a:p>
          <a:p>
            <a:pPr marL="228600"/>
            <a:endParaRPr lang="en-GB" sz="1700" b="1" dirty="0">
              <a:solidFill>
                <a:schemeClr val="bg1"/>
              </a:solidFill>
              <a:latin typeface="Arial"/>
              <a:ea typeface="Arial"/>
              <a:cs typeface="Arial"/>
            </a:endParaRPr>
          </a:p>
          <a:p>
            <a:pPr marL="228600"/>
            <a:r>
              <a:rPr lang="en-GB" sz="1700" b="1" dirty="0">
                <a:solidFill>
                  <a:schemeClr val="bg1"/>
                </a:solidFill>
                <a:highlight>
                  <a:srgbClr val="E12451"/>
                </a:highlight>
                <a:latin typeface="Arial"/>
                <a:ea typeface="Arial"/>
                <a:cs typeface="Arial"/>
              </a:rPr>
              <a:t>Organisational Sustainability</a:t>
            </a:r>
            <a:br>
              <a:rPr lang="en-GB" sz="1700" b="1" dirty="0">
                <a:latin typeface="Arial"/>
                <a:ea typeface="Arial"/>
                <a:cs typeface="Arial"/>
              </a:rPr>
            </a:br>
            <a:r>
              <a:rPr lang="en-GB" sz="1700" dirty="0">
                <a:solidFill>
                  <a:schemeClr val="tx1"/>
                </a:solidFill>
                <a:latin typeface="Arial"/>
                <a:ea typeface="Calibri"/>
                <a:cs typeface="Arial"/>
              </a:rPr>
              <a:t>Improved resilience and financial stability of organisation through increased activity programme, reaching new audiences</a:t>
            </a:r>
          </a:p>
          <a:p>
            <a:pPr marL="228600"/>
            <a:endParaRPr lang="en-GB" sz="1700" dirty="0">
              <a:solidFill>
                <a:schemeClr val="tx1"/>
              </a:solidFill>
              <a:highlight>
                <a:srgbClr val="D3C057"/>
              </a:highlight>
              <a:latin typeface="Arial"/>
              <a:ea typeface="Arial"/>
              <a:cs typeface="Arial"/>
            </a:endParaRPr>
          </a:p>
          <a:p>
            <a:pPr marL="228600"/>
            <a:r>
              <a:rPr lang="en-GB" sz="1700" b="1" dirty="0">
                <a:solidFill>
                  <a:schemeClr val="bg1"/>
                </a:solidFill>
                <a:highlight>
                  <a:srgbClr val="D3C057"/>
                </a:highlight>
                <a:latin typeface="Arial"/>
                <a:ea typeface="Arial"/>
                <a:cs typeface="Arial"/>
              </a:rPr>
              <a:t>Inclusion, Access and Participation</a:t>
            </a:r>
            <a:br>
              <a:rPr lang="en-GB" sz="1700" dirty="0">
                <a:latin typeface="Arial"/>
                <a:ea typeface="Arial"/>
                <a:cs typeface="Arial"/>
              </a:rPr>
            </a:br>
            <a:r>
              <a:rPr lang="en-GB" sz="1700" dirty="0">
                <a:solidFill>
                  <a:schemeClr val="tx1"/>
                </a:solidFill>
                <a:latin typeface="Arial"/>
                <a:ea typeface="Arial"/>
                <a:cs typeface="Arial"/>
              </a:rPr>
              <a:t>Engaging people experiencing mental health issues with woodland environment</a:t>
            </a:r>
            <a:br>
              <a:rPr lang="en-GB" sz="1700" dirty="0">
                <a:solidFill>
                  <a:schemeClr val="tx1"/>
                </a:solidFill>
                <a:latin typeface="Arial"/>
                <a:ea typeface="Arial"/>
                <a:cs typeface="Arial"/>
              </a:rPr>
            </a:br>
            <a:r>
              <a:rPr lang="en-GB" sz="1700" dirty="0">
                <a:solidFill>
                  <a:schemeClr val="tx1"/>
                </a:solidFill>
                <a:latin typeface="Arial"/>
                <a:ea typeface="Arial"/>
                <a:cs typeface="Arial"/>
              </a:rPr>
              <a:t>Woodland activity programme including moth mornings, bat and glowworm nights, bug hunting, pond dipping</a:t>
            </a:r>
          </a:p>
          <a:p>
            <a:pPr marL="228600"/>
            <a:endParaRPr lang="en-GB" sz="1700" b="1" dirty="0">
              <a:solidFill>
                <a:schemeClr val="tx1"/>
              </a:solidFill>
              <a:highlight>
                <a:srgbClr val="8B64BD"/>
              </a:highlight>
              <a:latin typeface="Arial"/>
              <a:ea typeface="Calibri"/>
              <a:cs typeface="Arial"/>
            </a:endParaRPr>
          </a:p>
          <a:p>
            <a:pPr marL="228600"/>
            <a:r>
              <a:rPr lang="en-GB" sz="1700" b="1" dirty="0">
                <a:solidFill>
                  <a:schemeClr val="bg1"/>
                </a:solidFill>
                <a:highlight>
                  <a:srgbClr val="8B64BD"/>
                </a:highlight>
                <a:latin typeface="Arial"/>
                <a:ea typeface="Calibri"/>
                <a:cs typeface="Arial"/>
              </a:rPr>
              <a:t>Protecting the Environment</a:t>
            </a:r>
            <a:br>
              <a:rPr lang="en-GB" sz="1700" b="1" dirty="0">
                <a:solidFill>
                  <a:schemeClr val="bg1"/>
                </a:solidFill>
                <a:highlight>
                  <a:srgbClr val="8B64BD"/>
                </a:highlight>
                <a:latin typeface="Arial"/>
                <a:ea typeface="Calibri"/>
                <a:cs typeface="Arial"/>
              </a:rPr>
            </a:br>
            <a:r>
              <a:rPr lang="en-GB" sz="1700" dirty="0">
                <a:solidFill>
                  <a:schemeClr val="tx1"/>
                </a:solidFill>
                <a:latin typeface="Arial"/>
                <a:ea typeface="Arial"/>
                <a:cs typeface="Arial"/>
              </a:rPr>
              <a:t>Skills development in caring for woodland ecosystems</a:t>
            </a:r>
          </a:p>
          <a:p>
            <a:pPr marL="228600"/>
            <a:r>
              <a:rPr lang="en-GB" sz="1700" dirty="0">
                <a:solidFill>
                  <a:schemeClr val="tx1"/>
                </a:solidFill>
                <a:latin typeface="Arial"/>
                <a:ea typeface="Arial"/>
                <a:cs typeface="Arial"/>
              </a:rPr>
              <a:t>Raising the profile of environmental and sustainability issues</a:t>
            </a:r>
            <a:br>
              <a:rPr lang="en-GB" sz="1700" b="1" dirty="0">
                <a:latin typeface="Arial"/>
                <a:ea typeface="Calibri"/>
                <a:cs typeface="Arial"/>
              </a:rPr>
            </a:br>
            <a:br>
              <a:rPr lang="en-GB" sz="1400" b="1" dirty="0">
                <a:solidFill>
                  <a:schemeClr val="tx1"/>
                </a:solidFill>
                <a:latin typeface="Arial"/>
                <a:ea typeface="Calibri"/>
                <a:cs typeface="Arial"/>
              </a:rPr>
            </a:br>
            <a:endParaRPr lang="en-GB" sz="1200" dirty="0">
              <a:solidFill>
                <a:schemeClr val="tx1"/>
              </a:solidFill>
              <a:latin typeface="Arial"/>
              <a:ea typeface="Calibri"/>
              <a:cs typeface="Arial"/>
            </a:endParaRPr>
          </a:p>
        </p:txBody>
      </p:sp>
      <p:pic>
        <p:nvPicPr>
          <p:cNvPr id="2050" name="Picture 2" descr="A picture containing person, basement&#10;&#10;Description automatically generated">
            <a:extLst>
              <a:ext uri="{FF2B5EF4-FFF2-40B4-BE49-F238E27FC236}">
                <a16:creationId xmlns:a16="http://schemas.microsoft.com/office/drawing/2014/main" id="{FAE5C168-CDAE-1817-B44D-DAEF07FEE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4437"/>
            <a:ext cx="2264848" cy="32535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hand holding a small reptile&#10;&#10;Description automatically generated with low confidence">
            <a:extLst>
              <a:ext uri="{FF2B5EF4-FFF2-40B4-BE49-F238E27FC236}">
                <a16:creationId xmlns:a16="http://schemas.microsoft.com/office/drawing/2014/main" id="{43768DC7-D5A5-2ADA-BB73-3E4D49D8EA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61" t="160" r="2378" b="-160"/>
          <a:stretch/>
        </p:blipFill>
        <p:spPr bwMode="auto">
          <a:xfrm>
            <a:off x="0" y="0"/>
            <a:ext cx="5878700" cy="3652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person pulling a wheelbarrow full of food&#10;&#10;Description automatically generated with low confidence">
            <a:extLst>
              <a:ext uri="{FF2B5EF4-FFF2-40B4-BE49-F238E27FC236}">
                <a16:creationId xmlns:a16="http://schemas.microsoft.com/office/drawing/2014/main" id="{6C234787-CAD7-1728-82E5-F66B05D89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4847" y="3644586"/>
            <a:ext cx="2839761" cy="32134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hart 14">
            <a:extLst>
              <a:ext uri="{FF2B5EF4-FFF2-40B4-BE49-F238E27FC236}">
                <a16:creationId xmlns:a16="http://schemas.microsoft.com/office/drawing/2014/main" id="{7AEED16C-6B94-7846-B414-DA42101B87F0}"/>
              </a:ext>
            </a:extLst>
          </p:cNvPr>
          <p:cNvGraphicFramePr/>
          <p:nvPr>
            <p:extLst>
              <p:ext uri="{D42A27DB-BD31-4B8C-83A1-F6EECF244321}">
                <p14:modId xmlns:p14="http://schemas.microsoft.com/office/powerpoint/2010/main" val="867198337"/>
              </p:ext>
            </p:extLst>
          </p:nvPr>
        </p:nvGraphicFramePr>
        <p:xfrm>
          <a:off x="1933747" y="1340059"/>
          <a:ext cx="5486400" cy="3200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0370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a:extLst>
            <a:ext uri="{FF2B5EF4-FFF2-40B4-BE49-F238E27FC236}">
              <a16:creationId xmlns:a16="http://schemas.microsoft.com/office/drawing/2014/main" id="{544E95F9-5B3C-A92F-8248-5C53A0C45E7E}"/>
            </a:ext>
          </a:extLst>
        </p:cNvPr>
        <p:cNvGrpSpPr/>
        <p:nvPr/>
      </p:nvGrpSpPr>
      <p:grpSpPr>
        <a:xfrm>
          <a:off x="0" y="0"/>
          <a:ext cx="0" cy="0"/>
          <a:chOff x="0" y="0"/>
          <a:chExt cx="0" cy="0"/>
        </a:xfrm>
      </p:grpSpPr>
      <p:sp>
        <p:nvSpPr>
          <p:cNvPr id="348" name="Google Shape;348;p43">
            <a:extLst>
              <a:ext uri="{FF2B5EF4-FFF2-40B4-BE49-F238E27FC236}">
                <a16:creationId xmlns:a16="http://schemas.microsoft.com/office/drawing/2014/main" id="{50E79D70-BC22-235D-996A-9D3723A0D645}"/>
              </a:ext>
            </a:extLst>
          </p:cNvPr>
          <p:cNvSpPr txBox="1">
            <a:spLocks noGrp="1"/>
          </p:cNvSpPr>
          <p:nvPr>
            <p:ph type="body" idx="1"/>
          </p:nvPr>
        </p:nvSpPr>
        <p:spPr>
          <a:xfrm>
            <a:off x="250053" y="1712582"/>
            <a:ext cx="6443987" cy="4790484"/>
          </a:xfrm>
          <a:prstGeom prst="rect">
            <a:avLst/>
          </a:prstGeom>
          <a:noFill/>
          <a:ln>
            <a:noFill/>
          </a:ln>
        </p:spPr>
        <p:txBody>
          <a:bodyPr spcFirstLastPara="1" wrap="square" lIns="91425" tIns="45700" rIns="91425" bIns="45700" anchor="t" anchorCtr="0">
            <a:noAutofit/>
          </a:bodyPr>
          <a:lstStyle/>
          <a:p>
            <a:pPr marL="0" indent="0">
              <a:lnSpc>
                <a:spcPct val="110000"/>
              </a:lnSpc>
              <a:spcBef>
                <a:spcPts val="0"/>
              </a:spcBef>
            </a:pPr>
            <a:r>
              <a:rPr lang="en-GB" sz="1800" b="1" dirty="0">
                <a:solidFill>
                  <a:srgbClr val="147D9D"/>
                </a:solidFill>
                <a:latin typeface="Arial" panose="020B0604020202020204" pitchFamily="34" charset="0"/>
                <a:ea typeface="Calibri" panose="020F0502020204030204" pitchFamily="34" charset="0"/>
                <a:cs typeface="Arial" panose="020B0604020202020204" pitchFamily="34" charset="0"/>
              </a:rPr>
              <a:t>£10,000 - £250,000 National Lottery Heritage Grants</a:t>
            </a: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Rolling submission dates</a:t>
            </a: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Project enquiry: optional before submitting application</a:t>
            </a:r>
          </a:p>
          <a:p>
            <a:pPr marL="0" indent="0">
              <a:lnSpc>
                <a:spcPct val="110000"/>
              </a:lnSpc>
              <a:spcBef>
                <a:spcPts val="0"/>
              </a:spcBef>
            </a:pPr>
            <a:endParaRPr lang="en-GB" sz="1800" dirty="0">
              <a:solidFill>
                <a:srgbClr val="333333"/>
              </a:solidFill>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pPr>
            <a:r>
              <a:rPr lang="en-GB" sz="1800" b="1" dirty="0">
                <a:solidFill>
                  <a:srgbClr val="147D9D"/>
                </a:solidFill>
                <a:latin typeface="Arial" panose="020B0604020202020204" pitchFamily="34" charset="0"/>
                <a:ea typeface="Calibri" panose="020F0502020204030204" pitchFamily="34" charset="0"/>
                <a:cs typeface="Arial" panose="020B0604020202020204" pitchFamily="34" charset="0"/>
              </a:rPr>
              <a:t>£250,000 - £10million National Lottery </a:t>
            </a:r>
            <a:r>
              <a:rPr lang="en-GB" sz="1800" b="1">
                <a:solidFill>
                  <a:srgbClr val="147D9D"/>
                </a:solidFill>
                <a:latin typeface="Arial" panose="020B0604020202020204" pitchFamily="34" charset="0"/>
                <a:ea typeface="Calibri" panose="020F0502020204030204" pitchFamily="34" charset="0"/>
                <a:cs typeface="Arial" panose="020B0604020202020204" pitchFamily="34" charset="0"/>
              </a:rPr>
              <a:t>Heritage Grants</a:t>
            </a:r>
            <a:endParaRPr lang="en-GB" sz="1800" b="1" dirty="0">
              <a:solidFill>
                <a:srgbClr val="147D9D"/>
              </a:solidFill>
              <a:latin typeface="Arial" panose="020B0604020202020204" pitchFamily="34" charset="0"/>
              <a:ea typeface="Calibri" panose="020F0502020204030204" pitchFamily="34" charset="0"/>
              <a:cs typeface="Arial" panose="020B0604020202020204" pitchFamily="34" charset="0"/>
            </a:endParaRP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Quarterly submission dates</a:t>
            </a: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Expression of interest: compulsory, and if successfully passed, applicant has 12 months to then submit a development application</a:t>
            </a:r>
          </a:p>
          <a:p>
            <a:pPr marL="0" indent="0">
              <a:lnSpc>
                <a:spcPct val="110000"/>
              </a:lnSpc>
              <a:spcBef>
                <a:spcPts val="0"/>
              </a:spcBef>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Two phases:</a:t>
            </a: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Development application: up to two years duration. Activities include </a:t>
            </a:r>
            <a:r>
              <a:rPr lang="en-GB" sz="1800" i="0" dirty="0">
                <a:solidFill>
                  <a:srgbClr val="333333"/>
                </a:solidFill>
                <a:effectLst/>
                <a:latin typeface="Arial" panose="020B0604020202020204" pitchFamily="34" charset="0"/>
                <a:cs typeface="Arial" panose="020B0604020202020204" pitchFamily="34" charset="0"/>
              </a:rPr>
              <a:t>detailed design, planning work, </a:t>
            </a: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a</a:t>
            </a:r>
            <a:r>
              <a:rPr lang="en-GB" sz="1800" i="0" dirty="0">
                <a:solidFill>
                  <a:srgbClr val="333333"/>
                </a:solidFill>
                <a:effectLst/>
                <a:latin typeface="Arial" panose="020B0604020202020204" pitchFamily="34" charset="0"/>
                <a:ea typeface="Calibri" panose="020F0502020204030204" pitchFamily="34" charset="0"/>
                <a:cs typeface="Arial" panose="020B0604020202020204" pitchFamily="34" charset="0"/>
              </a:rPr>
              <a:t>nd </a:t>
            </a:r>
            <a:r>
              <a:rPr lang="en-GB" sz="1800" i="0" dirty="0">
                <a:solidFill>
                  <a:srgbClr val="333333"/>
                </a:solidFill>
                <a:effectLst/>
                <a:latin typeface="Arial" panose="020B0604020202020204" pitchFamily="34" charset="0"/>
                <a:cs typeface="Arial" panose="020B0604020202020204" pitchFamily="34" charset="0"/>
              </a:rPr>
              <a:t>any surveys or investigations needed</a:t>
            </a:r>
          </a:p>
          <a:p>
            <a:pPr marL="285750" indent="-285750">
              <a:lnSpc>
                <a:spcPct val="110000"/>
              </a:lnSpc>
              <a:spcBef>
                <a:spcPts val="0"/>
              </a:spcBef>
              <a:buFont typeface="Arial" panose="020B0604020202020204" pitchFamily="34" charset="0"/>
              <a:buChar char="•"/>
            </a:pPr>
            <a:r>
              <a:rPr lang="en-GB" sz="1800" dirty="0">
                <a:solidFill>
                  <a:srgbClr val="333333"/>
                </a:solidFill>
                <a:latin typeface="Arial" panose="020B0604020202020204" pitchFamily="34" charset="0"/>
                <a:ea typeface="Calibri" panose="020F0502020204030204" pitchFamily="34" charset="0"/>
                <a:cs typeface="Arial" panose="020B0604020202020204" pitchFamily="34" charset="0"/>
              </a:rPr>
              <a:t>Delivery application: up to five years duration, delivering the planned capital works and activities</a:t>
            </a:r>
          </a:p>
        </p:txBody>
      </p:sp>
      <p:sp>
        <p:nvSpPr>
          <p:cNvPr id="5" name="TextBox 4">
            <a:extLst>
              <a:ext uri="{FF2B5EF4-FFF2-40B4-BE49-F238E27FC236}">
                <a16:creationId xmlns:a16="http://schemas.microsoft.com/office/drawing/2014/main" id="{8AA13084-75F7-E7D6-C78E-82F6A725E082}"/>
              </a:ext>
            </a:extLst>
          </p:cNvPr>
          <p:cNvSpPr txBox="1"/>
          <p:nvPr/>
        </p:nvSpPr>
        <p:spPr>
          <a:xfrm>
            <a:off x="250053" y="1120838"/>
            <a:ext cx="5943600" cy="590931"/>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
                <a:srgbClr val="007E9F"/>
              </a:buClr>
              <a:buSzPts val="3200"/>
              <a:buFont typeface="Arial"/>
              <a:buNone/>
              <a:tabLst/>
              <a:defRPr/>
            </a:pPr>
            <a:r>
              <a:rPr lang="en-GB" sz="3600" b="1" dirty="0">
                <a:solidFill>
                  <a:srgbClr val="007E9F"/>
                </a:solidFill>
                <a:latin typeface="Arial" panose="020B0604020202020204" pitchFamily="34" charset="0"/>
                <a:cs typeface="Arial" panose="020B0604020202020204" pitchFamily="34" charset="0"/>
              </a:rPr>
              <a:t>Our funding programmes</a:t>
            </a:r>
            <a:endParaRPr kumimoji="0" lang="en-GB" sz="3600" b="1" i="0" u="none" strike="noStrike" kern="0" cap="none" spc="0" normalizeH="0" baseline="0" noProof="0" dirty="0">
              <a:ln>
                <a:noFill/>
              </a:ln>
              <a:solidFill>
                <a:srgbClr val="007E9F"/>
              </a:solidFill>
              <a:effectLst/>
              <a:uLnTx/>
              <a:uFillTx/>
              <a:latin typeface="Arial" panose="020B0604020202020204" pitchFamily="34" charset="0"/>
              <a:cs typeface="Arial" panose="020B0604020202020204" pitchFamily="34" charset="0"/>
              <a:sym typeface="Arial"/>
            </a:endParaRPr>
          </a:p>
        </p:txBody>
      </p:sp>
      <p:sp>
        <p:nvSpPr>
          <p:cNvPr id="2" name="TextBox 14">
            <a:extLst>
              <a:ext uri="{FF2B5EF4-FFF2-40B4-BE49-F238E27FC236}">
                <a16:creationId xmlns:a16="http://schemas.microsoft.com/office/drawing/2014/main" id="{17BE5A9F-3B01-B9FD-2898-784EC9AA6321}"/>
              </a:ext>
            </a:extLst>
          </p:cNvPr>
          <p:cNvSpPr txBox="1"/>
          <p:nvPr/>
        </p:nvSpPr>
        <p:spPr>
          <a:xfrm>
            <a:off x="2082119" y="6503066"/>
            <a:ext cx="552911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latin typeface="Arial" panose="020B0604020202020204" pitchFamily="34" charset="0"/>
                <a:cs typeface="Arial" panose="020B0604020202020204" pitchFamily="34" charset="0"/>
              </a:rPr>
              <a:t>Guildford Cathedral, Guildford, Surrey</a:t>
            </a:r>
          </a:p>
        </p:txBody>
      </p:sp>
      <p:pic>
        <p:nvPicPr>
          <p:cNvPr id="3076" name="Picture 4">
            <a:extLst>
              <a:ext uri="{FF2B5EF4-FFF2-40B4-BE49-F238E27FC236}">
                <a16:creationId xmlns:a16="http://schemas.microsoft.com/office/drawing/2014/main" id="{DADA2E0C-AC18-E396-9975-DD33D7619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0"/>
            <a:ext cx="447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10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062BA933567A408CDEA872F930A350" ma:contentTypeVersion="18" ma:contentTypeDescription="Create a new document." ma:contentTypeScope="" ma:versionID="fbc06c4ef4f42525b923c688bca3b6e2">
  <xsd:schema xmlns:xsd="http://www.w3.org/2001/XMLSchema" xmlns:xs="http://www.w3.org/2001/XMLSchema" xmlns:p="http://schemas.microsoft.com/office/2006/metadata/properties" xmlns:ns2="473db917-a697-4e36-b6a1-8f3d771210dd" xmlns:ns3="b66f0e3f-90a7-45ae-a0eb-e18f078cda6e" targetNamespace="http://schemas.microsoft.com/office/2006/metadata/properties" ma:root="true" ma:fieldsID="ea439e37df4da5fa9ed4369333a94c7f" ns2:_="" ns3:_="">
    <xsd:import namespace="473db917-a697-4e36-b6a1-8f3d771210dd"/>
    <xsd:import namespace="b66f0e3f-90a7-45ae-a0eb-e18f078cda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db917-a697-4e36-b6a1-8f3d77121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963e68-3720-4cf0-8bf9-535328b890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6f0e3f-90a7-45ae-a0eb-e18f078cda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7f43b2f-72ae-4fdf-bbd9-74b184850dd1}" ma:internalName="TaxCatchAll" ma:showField="CatchAllData" ma:web="b66f0e3f-90a7-45ae-a0eb-e18f078cda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267502-3DF5-446D-A5CF-455D7863BB9F}"/>
</file>

<file path=customXml/itemProps2.xml><?xml version="1.0" encoding="utf-8"?>
<ds:datastoreItem xmlns:ds="http://schemas.openxmlformats.org/officeDocument/2006/customXml" ds:itemID="{DF2AC9CF-04E1-42B7-A25A-205AFA3D9D4E}"/>
</file>

<file path=docMetadata/LabelInfo.xml><?xml version="1.0" encoding="utf-8"?>
<clbl:labelList xmlns:clbl="http://schemas.microsoft.com/office/2020/mipLabelMetadata">
  <clbl:label id="{38aa748b-c011-4bd4-9b45-208b1d7cfd25}" enabled="1" method="Standard" siteId="{242ef33d-ef18-4a01-b294-0da2d8fc58e3}" removed="0"/>
</clbl:labelList>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Widescreen</PresentationFormat>
  <Paragraphs>159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Arial,Sans-Serif</vt:lpstr>
      <vt:lpstr>Calibri</vt:lpstr>
      <vt:lpstr>Calibri Light</vt:lpstr>
      <vt:lpstr>Effra</vt:lpstr>
      <vt:lpstr>Effra Italic</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Macaulay Bristow</dc:creator>
  <cp:lastModifiedBy>Macaulay Bristow</cp:lastModifiedBy>
  <cp:revision>243</cp:revision>
  <dcterms:created xsi:type="dcterms:W3CDTF">2024-04-17T08:48:17Z</dcterms:created>
  <dcterms:modified xsi:type="dcterms:W3CDTF">2024-04-23T12:10:10Z</dcterms:modified>
</cp:coreProperties>
</file>