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75_2D927E0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8" r:id="rId2"/>
    <p:sldId id="372" r:id="rId3"/>
    <p:sldId id="371" r:id="rId4"/>
    <p:sldId id="365" r:id="rId5"/>
    <p:sldId id="373" r:id="rId6"/>
    <p:sldId id="374" r:id="rId7"/>
    <p:sldId id="375" r:id="rId8"/>
    <p:sldId id="369" r:id="rId9"/>
    <p:sldId id="378" r:id="rId10"/>
    <p:sldId id="281" r:id="rId11"/>
    <p:sldId id="376" r:id="rId12"/>
    <p:sldId id="381" r:id="rId13"/>
    <p:sldId id="382" r:id="rId14"/>
    <p:sldId id="383" r:id="rId15"/>
    <p:sldId id="384" r:id="rId16"/>
    <p:sldId id="385" r:id="rId17"/>
    <p:sldId id="386" r:id="rId18"/>
    <p:sldId id="390" r:id="rId19"/>
    <p:sldId id="387" r:id="rId20"/>
    <p:sldId id="388" r:id="rId21"/>
    <p:sldId id="389" r:id="rId22"/>
    <p:sldId id="391" r:id="rId23"/>
    <p:sldId id="392" r:id="rId24"/>
    <p:sldId id="393" r:id="rId25"/>
    <p:sldId id="394" r:id="rId26"/>
    <p:sldId id="395" r:id="rId27"/>
    <p:sldId id="3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DA0A21-E170-9532-2680-2468CBF06770}" name="Leon Mclean" initials="LM" userId="S::Leon.Mclean@nottinghamcity.gov.uk::c98fc94f-d378-4428-a0a6-b18366359a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0" autoAdjust="0"/>
    <p:restoredTop sz="74787" autoAdjust="0"/>
  </p:normalViewPr>
  <p:slideViewPr>
    <p:cSldViewPr snapToGrid="0">
      <p:cViewPr varScale="1">
        <p:scale>
          <a:sx n="58" d="100"/>
          <a:sy n="58" d="100"/>
        </p:scale>
        <p:origin x="128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modernComment_175_2D927E00.xml><?xml version="1.0" encoding="utf-8"?>
<p188:cmLst xmlns:a="http://schemas.openxmlformats.org/drawingml/2006/main" xmlns:r="http://schemas.openxmlformats.org/officeDocument/2006/relationships" xmlns:p188="http://schemas.microsoft.com/office/powerpoint/2018/8/main">
  <p188:cm id="{3127FC71-B9CD-47F1-9E6F-5F659594A180}" authorId="{33DA0A21-E170-9532-2680-2468CBF06770}" created="2023-09-13T11:17:07.633">
    <pc:sldMkLst xmlns:pc="http://schemas.microsoft.com/office/powerpoint/2013/main/command">
      <pc:docMk/>
      <pc:sldMk cId="163573745" sldId="282"/>
    </pc:sldMkLst>
    <p188:txBody>
      <a:bodyPr/>
      <a:lstStyle/>
      <a:p>
        <a:r>
          <a:rPr lang="en-GB"/>
          <a:t>Add more meat to the bone &amp; Update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D3447-618C-4DA9-8B6D-3233C47E2825}"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ECC98-46EA-4569-AFEF-C738C33BF30C}" type="slidenum">
              <a:rPr lang="en-GB" smtClean="0"/>
              <a:t>‹#›</a:t>
            </a:fld>
            <a:endParaRPr lang="en-GB"/>
          </a:p>
        </p:txBody>
      </p:sp>
    </p:spTree>
    <p:extLst>
      <p:ext uri="{BB962C8B-B14F-4D97-AF65-F5344CB8AC3E}">
        <p14:creationId xmlns:p14="http://schemas.microsoft.com/office/powerpoint/2010/main" val="186393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Ruth – over view of the housing market and population – some key information pertinent to affordable housing </a:t>
            </a:r>
          </a:p>
          <a:p>
            <a:endParaRPr lang="en-GB" dirty="0"/>
          </a:p>
          <a:p>
            <a:r>
              <a:rPr lang="en-GB" dirty="0"/>
              <a:t>Leon – Social housing</a:t>
            </a:r>
          </a:p>
          <a:p>
            <a:endParaRPr lang="en-GB" dirty="0"/>
          </a:p>
          <a:p>
            <a:r>
              <a:rPr lang="en-GB" dirty="0"/>
              <a:t>Emma - NPRAS</a:t>
            </a:r>
          </a:p>
        </p:txBody>
      </p:sp>
      <p:sp>
        <p:nvSpPr>
          <p:cNvPr id="4" name="Slide Number Placeholder 3"/>
          <p:cNvSpPr>
            <a:spLocks noGrp="1"/>
          </p:cNvSpPr>
          <p:nvPr>
            <p:ph type="sldNum" sz="quarter" idx="5"/>
          </p:nvPr>
        </p:nvSpPr>
        <p:spPr/>
        <p:txBody>
          <a:bodyPr/>
          <a:lstStyle/>
          <a:p>
            <a:fld id="{287ECC98-46EA-4569-AFEF-C738C33BF30C}" type="slidenum">
              <a:rPr lang="en-GB" smtClean="0"/>
              <a:t>1</a:t>
            </a:fld>
            <a:endParaRPr lang="en-GB"/>
          </a:p>
        </p:txBody>
      </p:sp>
    </p:spTree>
    <p:extLst>
      <p:ext uri="{BB962C8B-B14F-4D97-AF65-F5344CB8AC3E}">
        <p14:creationId xmlns:p14="http://schemas.microsoft.com/office/powerpoint/2010/main" val="103007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Yearly reduction</a:t>
            </a:r>
          </a:p>
          <a:p>
            <a:r>
              <a:rPr lang="en-GB" dirty="0"/>
              <a:t>Other LA’s have witnessed the same</a:t>
            </a:r>
          </a:p>
          <a:p>
            <a:r>
              <a:rPr lang="en-GB" dirty="0"/>
              <a:t>Housing people from 2017 – 2018 – Funnel effect, less properties more people trying to access thus creating a backlog</a:t>
            </a:r>
          </a:p>
        </p:txBody>
      </p:sp>
      <p:sp>
        <p:nvSpPr>
          <p:cNvPr id="4" name="Slide Number Placeholder 3"/>
          <p:cNvSpPr>
            <a:spLocks noGrp="1"/>
          </p:cNvSpPr>
          <p:nvPr>
            <p:ph type="sldNum" sz="quarter" idx="10"/>
          </p:nvPr>
        </p:nvSpPr>
        <p:spPr/>
        <p:txBody>
          <a:bodyPr/>
          <a:lstStyle/>
          <a:p>
            <a:fld id="{477FA035-9966-433C-A533-0D7EBAA87219}" type="slidenum">
              <a:rPr lang="en-GB" smtClean="0"/>
              <a:t>10</a:t>
            </a:fld>
            <a:endParaRPr lang="en-GB"/>
          </a:p>
        </p:txBody>
      </p:sp>
    </p:spTree>
    <p:extLst>
      <p:ext uri="{BB962C8B-B14F-4D97-AF65-F5344CB8AC3E}">
        <p14:creationId xmlns:p14="http://schemas.microsoft.com/office/powerpoint/2010/main" val="188320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11</a:t>
            </a:fld>
            <a:endParaRPr lang="en-GB"/>
          </a:p>
        </p:txBody>
      </p:sp>
    </p:spTree>
    <p:extLst>
      <p:ext uri="{BB962C8B-B14F-4D97-AF65-F5344CB8AC3E}">
        <p14:creationId xmlns:p14="http://schemas.microsoft.com/office/powerpoint/2010/main" val="375748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12</a:t>
            </a:fld>
            <a:endParaRPr lang="en-GB"/>
          </a:p>
        </p:txBody>
      </p:sp>
    </p:spTree>
    <p:extLst>
      <p:ext uri="{BB962C8B-B14F-4D97-AF65-F5344CB8AC3E}">
        <p14:creationId xmlns:p14="http://schemas.microsoft.com/office/powerpoint/2010/main" val="279978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13</a:t>
            </a:fld>
            <a:endParaRPr lang="en-GB"/>
          </a:p>
        </p:txBody>
      </p:sp>
    </p:spTree>
    <p:extLst>
      <p:ext uri="{BB962C8B-B14F-4D97-AF65-F5344CB8AC3E}">
        <p14:creationId xmlns:p14="http://schemas.microsoft.com/office/powerpoint/2010/main" val="277562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14</a:t>
            </a:fld>
            <a:endParaRPr lang="en-GB"/>
          </a:p>
        </p:txBody>
      </p:sp>
    </p:spTree>
    <p:extLst>
      <p:ext uri="{BB962C8B-B14F-4D97-AF65-F5344CB8AC3E}">
        <p14:creationId xmlns:p14="http://schemas.microsoft.com/office/powerpoint/2010/main" val="34829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15</a:t>
            </a:fld>
            <a:endParaRPr lang="en-GB"/>
          </a:p>
        </p:txBody>
      </p:sp>
    </p:spTree>
    <p:extLst>
      <p:ext uri="{BB962C8B-B14F-4D97-AF65-F5344CB8AC3E}">
        <p14:creationId xmlns:p14="http://schemas.microsoft.com/office/powerpoint/2010/main" val="361365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16</a:t>
            </a:fld>
            <a:endParaRPr lang="en-GB"/>
          </a:p>
        </p:txBody>
      </p:sp>
    </p:spTree>
    <p:extLst>
      <p:ext uri="{BB962C8B-B14F-4D97-AF65-F5344CB8AC3E}">
        <p14:creationId xmlns:p14="http://schemas.microsoft.com/office/powerpoint/2010/main" val="392023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17</a:t>
            </a:fld>
            <a:endParaRPr lang="en-GB"/>
          </a:p>
        </p:txBody>
      </p:sp>
    </p:spTree>
    <p:extLst>
      <p:ext uri="{BB962C8B-B14F-4D97-AF65-F5344CB8AC3E}">
        <p14:creationId xmlns:p14="http://schemas.microsoft.com/office/powerpoint/2010/main" val="123181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18</a:t>
            </a:fld>
            <a:endParaRPr lang="en-GB"/>
          </a:p>
        </p:txBody>
      </p:sp>
    </p:spTree>
    <p:extLst>
      <p:ext uri="{BB962C8B-B14F-4D97-AF65-F5344CB8AC3E}">
        <p14:creationId xmlns:p14="http://schemas.microsoft.com/office/powerpoint/2010/main" val="2603753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19</a:t>
            </a:fld>
            <a:endParaRPr lang="en-GB"/>
          </a:p>
        </p:txBody>
      </p:sp>
    </p:spTree>
    <p:extLst>
      <p:ext uri="{BB962C8B-B14F-4D97-AF65-F5344CB8AC3E}">
        <p14:creationId xmlns:p14="http://schemas.microsoft.com/office/powerpoint/2010/main" val="64301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On the screen are various terms that you’ll recognise that describe the varied financial pressures that households across the country and in Nottingham are facing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These affordability crises are affecting households in all tenures but low-income households especially those in private rented accommodation are especially impacted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household expenditure on essentials are going up more than the average household income and this cost-of-living crisis has been with us since late 2021 </a:t>
            </a: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An under supply of housing is affecting the cost of both buying and renting a homes and further exacerbating the affordability of housing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solidFill>
                <a:schemeClr val="bg1">
                  <a:lumMod val="5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solidFill>
                  <a:schemeClr val="bg1">
                    <a:lumMod val="50000"/>
                  </a:schemeClr>
                </a:solidFill>
              </a:rPr>
              <a:t>This current crisis combined with existing issues such as rising rents, low wages and a lack of affordable housing has created a perfect storm for people who were already struggling.</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77FA035-9966-433C-A533-0D7EBAA87219}" type="slidenum">
              <a:rPr lang="en-GB" smtClean="0"/>
              <a:t>2</a:t>
            </a:fld>
            <a:endParaRPr lang="en-GB"/>
          </a:p>
        </p:txBody>
      </p:sp>
    </p:spTree>
    <p:extLst>
      <p:ext uri="{BB962C8B-B14F-4D97-AF65-F5344CB8AC3E}">
        <p14:creationId xmlns:p14="http://schemas.microsoft.com/office/powerpoint/2010/main" val="3250748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20</a:t>
            </a:fld>
            <a:endParaRPr lang="en-GB"/>
          </a:p>
        </p:txBody>
      </p:sp>
    </p:spTree>
    <p:extLst>
      <p:ext uri="{BB962C8B-B14F-4D97-AF65-F5344CB8AC3E}">
        <p14:creationId xmlns:p14="http://schemas.microsoft.com/office/powerpoint/2010/main" val="2957347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21</a:t>
            </a:fld>
            <a:endParaRPr lang="en-GB"/>
          </a:p>
        </p:txBody>
      </p:sp>
    </p:spTree>
    <p:extLst>
      <p:ext uri="{BB962C8B-B14F-4D97-AF65-F5344CB8AC3E}">
        <p14:creationId xmlns:p14="http://schemas.microsoft.com/office/powerpoint/2010/main" val="805499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22</a:t>
            </a:fld>
            <a:endParaRPr lang="en-GB"/>
          </a:p>
        </p:txBody>
      </p:sp>
    </p:spTree>
    <p:extLst>
      <p:ext uri="{BB962C8B-B14F-4D97-AF65-F5344CB8AC3E}">
        <p14:creationId xmlns:p14="http://schemas.microsoft.com/office/powerpoint/2010/main" val="1369886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23</a:t>
            </a:fld>
            <a:endParaRPr lang="en-GB"/>
          </a:p>
        </p:txBody>
      </p:sp>
    </p:spTree>
    <p:extLst>
      <p:ext uri="{BB962C8B-B14F-4D97-AF65-F5344CB8AC3E}">
        <p14:creationId xmlns:p14="http://schemas.microsoft.com/office/powerpoint/2010/main" val="211479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24</a:t>
            </a:fld>
            <a:endParaRPr lang="en-GB"/>
          </a:p>
        </p:txBody>
      </p:sp>
    </p:spTree>
    <p:extLst>
      <p:ext uri="{BB962C8B-B14F-4D97-AF65-F5344CB8AC3E}">
        <p14:creationId xmlns:p14="http://schemas.microsoft.com/office/powerpoint/2010/main" val="389744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25</a:t>
            </a:fld>
            <a:endParaRPr lang="en-GB"/>
          </a:p>
        </p:txBody>
      </p:sp>
    </p:spTree>
    <p:extLst>
      <p:ext uri="{BB962C8B-B14F-4D97-AF65-F5344CB8AC3E}">
        <p14:creationId xmlns:p14="http://schemas.microsoft.com/office/powerpoint/2010/main" val="1979808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26</a:t>
            </a:fld>
            <a:endParaRPr lang="en-GB"/>
          </a:p>
        </p:txBody>
      </p:sp>
    </p:spTree>
    <p:extLst>
      <p:ext uri="{BB962C8B-B14F-4D97-AF65-F5344CB8AC3E}">
        <p14:creationId xmlns:p14="http://schemas.microsoft.com/office/powerpoint/2010/main" val="4101476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340 new homes being built between now and 2027</a:t>
            </a:r>
          </a:p>
        </p:txBody>
      </p:sp>
      <p:sp>
        <p:nvSpPr>
          <p:cNvPr id="4" name="Slide Number Placeholder 3"/>
          <p:cNvSpPr>
            <a:spLocks noGrp="1"/>
          </p:cNvSpPr>
          <p:nvPr>
            <p:ph type="sldNum" sz="quarter" idx="10"/>
          </p:nvPr>
        </p:nvSpPr>
        <p:spPr/>
        <p:txBody>
          <a:bodyPr/>
          <a:lstStyle/>
          <a:p>
            <a:fld id="{477FA035-9966-433C-A533-0D7EBAA87219}" type="slidenum">
              <a:rPr lang="en-GB" smtClean="0"/>
              <a:t>27</a:t>
            </a:fld>
            <a:endParaRPr lang="en-GB"/>
          </a:p>
        </p:txBody>
      </p:sp>
    </p:spTree>
    <p:extLst>
      <p:ext uri="{BB962C8B-B14F-4D97-AF65-F5344CB8AC3E}">
        <p14:creationId xmlns:p14="http://schemas.microsoft.com/office/powerpoint/2010/main" val="11074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Nottingham is a great city - bustling, diverse and vibrant city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there's a lot of people living here and the population is growing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High population density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one in seven people in the city of students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ethnic minority groups make up 42.7% of Nottingham's population</a:t>
            </a:r>
          </a:p>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 Nottingham ranked as the 11th most deprived district in the in the country</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we have a high unemployment rate 7.8% compared to the national 6.4% </a:t>
            </a: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6.4% of our homes are overcrowded in Nottingham compared to 4.4% nationally</a:t>
            </a: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36% of our households have at least one person with a disability compared to the English average of 32%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87ECC98-46EA-4569-AFEF-C738C33BF30C}" type="slidenum">
              <a:rPr lang="en-GB" smtClean="0"/>
              <a:t>3</a:t>
            </a:fld>
            <a:endParaRPr lang="en-GB"/>
          </a:p>
        </p:txBody>
      </p:sp>
    </p:spTree>
    <p:extLst>
      <p:ext uri="{BB962C8B-B14F-4D97-AF65-F5344CB8AC3E}">
        <p14:creationId xmlns:p14="http://schemas.microsoft.com/office/powerpoint/2010/main" val="84198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Nottingham's housing market has changed over the last 20 years, on the screen you can see profile of the housing market and how it has changed</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private rented sector has increased and is now the largest rented tenure having overtaken the social sector which has declined in size</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home ownership although is still the largest tenure has been in decline over 20 years</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compared to the rest of the country the city has a high proportion of rented homes in both social and private sectors and home ownership is some way below the average </a:t>
            </a:r>
          </a:p>
          <a:p>
            <a:pPr marL="342900" lvl="0" indent="-342900">
              <a:lnSpc>
                <a:spcPct val="107000"/>
              </a:lnSpc>
              <a:spcAft>
                <a:spcPts val="800"/>
              </a:spcAft>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So this means that the rented sector in Nottingham is important over half of our households rent their home. So its important that it works well for local people – both social and private </a:t>
            </a:r>
          </a:p>
        </p:txBody>
      </p:sp>
      <p:sp>
        <p:nvSpPr>
          <p:cNvPr id="4" name="Slide Number Placeholder 3"/>
          <p:cNvSpPr>
            <a:spLocks noGrp="1"/>
          </p:cNvSpPr>
          <p:nvPr>
            <p:ph type="sldNum" sz="quarter" idx="5"/>
          </p:nvPr>
        </p:nvSpPr>
        <p:spPr/>
        <p:txBody>
          <a:bodyPr/>
          <a:lstStyle/>
          <a:p>
            <a:fld id="{287ECC98-46EA-4569-AFEF-C738C33BF30C}" type="slidenum">
              <a:rPr lang="en-GB" smtClean="0"/>
              <a:t>4</a:t>
            </a:fld>
            <a:endParaRPr lang="en-GB"/>
          </a:p>
        </p:txBody>
      </p:sp>
    </p:spTree>
    <p:extLst>
      <p:ext uri="{BB962C8B-B14F-4D97-AF65-F5344CB8AC3E}">
        <p14:creationId xmlns:p14="http://schemas.microsoft.com/office/powerpoint/2010/main" val="384540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Social housing has historically been there for people who can't afford to buy or rent their home - safe secure and affordable place to call home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As you can see on the screen the stock of social housing has been reducing.</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Since the early 80s we've sold over 24,000 homes to the right to buy policy and this is about as many homes as are in to put that in context this is about as many homes as the council currently owns today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council is still losing council homes through this policy over the last five years we've been averaging a rate of around 270 homes per year with the average discount of about £14 million </a:t>
            </a: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council is building new homes and new registered providers have entered the social housing market but the loss of council homes has not been over offset by the number of new homes created </a:t>
            </a: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A significant number of homes brought under right to buy well now in the private rented sector commanding significant higher rent levels than they would compared to if they were still in the social housing stock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77FA035-9966-433C-A533-0D7EBAA87219}" type="slidenum">
              <a:rPr lang="en-GB" smtClean="0"/>
              <a:t>5</a:t>
            </a:fld>
            <a:endParaRPr lang="en-GB"/>
          </a:p>
        </p:txBody>
      </p:sp>
    </p:spTree>
    <p:extLst>
      <p:ext uri="{BB962C8B-B14F-4D97-AF65-F5344CB8AC3E}">
        <p14:creationId xmlns:p14="http://schemas.microsoft.com/office/powerpoint/2010/main" val="391209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As social housing becomes scarcer more and more people are having their housing needs met by the private rented sector </a:t>
            </a:r>
          </a:p>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On the  screen you can see the average lower quarter rents in Nottingham, April last year till March this April 2022 to March 2023</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lower quarter rents here are considered entry level rents</a:t>
            </a:r>
          </a:p>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You’ll also see that for households who require financial assistance via benefits to pay their rent  are not having the full costs covered by the Local Housing Allowance and there is a deficit each month which they need to cover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rent costs are generated by the Office of National Statists and tend to under evaluate the cost of new lettings advertised – it’s quite hard to find a 3 bed for £700 a month</a:t>
            </a:r>
          </a:p>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English Housing Survey estimates that 24% of Nottingham’s private rented sector is classed as non-decent - not in a reasonable state of repair, lacking modern facilities, not effectively insulated or heated or with a hazard or immediate threat to a person’s health</a:t>
            </a:r>
          </a:p>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18.1% of households in Nottingham experienced fuel poverty compared to 13.1% in England</a:t>
            </a: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lots of these household will be in the private rented sector - it's important that homes in this sector are affordable to heat.</a:t>
            </a:r>
          </a:p>
          <a:p>
            <a:pPr algn="l"/>
            <a:endParaRPr lang="en-GB" b="0" i="0" dirty="0">
              <a:solidFill>
                <a:srgbClr val="404041"/>
              </a:solidFill>
              <a:effectLst/>
              <a:latin typeface="museo_sans"/>
            </a:endParaRPr>
          </a:p>
          <a:p>
            <a:pPr algn="l"/>
            <a:endParaRPr lang="en-GB" b="0" i="0" dirty="0">
              <a:solidFill>
                <a:srgbClr val="404041"/>
              </a:solidFill>
              <a:effectLst/>
              <a:latin typeface="museo_sans"/>
            </a:endParaRPr>
          </a:p>
          <a:p>
            <a:br>
              <a:rPr lang="en-GB" dirty="0"/>
            </a:br>
            <a:endParaRPr lang="en-GB" dirty="0"/>
          </a:p>
        </p:txBody>
      </p:sp>
      <p:sp>
        <p:nvSpPr>
          <p:cNvPr id="4" name="Slide Number Placeholder 3"/>
          <p:cNvSpPr>
            <a:spLocks noGrp="1"/>
          </p:cNvSpPr>
          <p:nvPr>
            <p:ph type="sldNum" sz="quarter" idx="5"/>
          </p:nvPr>
        </p:nvSpPr>
        <p:spPr/>
        <p:txBody>
          <a:bodyPr/>
          <a:lstStyle/>
          <a:p>
            <a:fld id="{287ECC98-46EA-4569-AFEF-C738C33BF30C}" type="slidenum">
              <a:rPr lang="en-GB" smtClean="0"/>
              <a:t>6</a:t>
            </a:fld>
            <a:endParaRPr lang="en-GB"/>
          </a:p>
        </p:txBody>
      </p:sp>
    </p:spTree>
    <p:extLst>
      <p:ext uri="{BB962C8B-B14F-4D97-AF65-F5344CB8AC3E}">
        <p14:creationId xmlns:p14="http://schemas.microsoft.com/office/powerpoint/2010/main" val="324294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So to summarise challenges for affordable housing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a lack of availability of affordable homes to rent</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homelessness and rough sleeping is rising</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quality of accommodation in rented sectors</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varying and diverse needs to meet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If people aren’t adequately housed this can impact on other services</a:t>
            </a:r>
          </a:p>
          <a:p>
            <a:pPr marL="1143000" lvl="2" indent="-228600">
              <a:lnSpc>
                <a:spcPct val="107000"/>
              </a:lnSpc>
              <a:spcAft>
                <a:spcPts val="800"/>
              </a:spcAft>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Health services </a:t>
            </a:r>
          </a:p>
          <a:p>
            <a:endParaRPr lang="en-GB" dirty="0"/>
          </a:p>
          <a:p>
            <a:endParaRPr lang="en-GB" dirty="0"/>
          </a:p>
          <a:p>
            <a:r>
              <a:rPr lang="en-GB" dirty="0"/>
              <a:t>Leon will know talk about existing affordable housing in the city </a:t>
            </a:r>
          </a:p>
        </p:txBody>
      </p:sp>
      <p:sp>
        <p:nvSpPr>
          <p:cNvPr id="4" name="Slide Number Placeholder 3"/>
          <p:cNvSpPr>
            <a:spLocks noGrp="1"/>
          </p:cNvSpPr>
          <p:nvPr>
            <p:ph type="sldNum" sz="quarter" idx="5"/>
          </p:nvPr>
        </p:nvSpPr>
        <p:spPr/>
        <p:txBody>
          <a:bodyPr/>
          <a:lstStyle/>
          <a:p>
            <a:fld id="{287ECC98-46EA-4569-AFEF-C738C33BF30C}" type="slidenum">
              <a:rPr lang="en-GB" smtClean="0"/>
              <a:t>7</a:t>
            </a:fld>
            <a:endParaRPr lang="en-GB"/>
          </a:p>
        </p:txBody>
      </p:sp>
    </p:spTree>
    <p:extLst>
      <p:ext uri="{BB962C8B-B14F-4D97-AF65-F5344CB8AC3E}">
        <p14:creationId xmlns:p14="http://schemas.microsoft.com/office/powerpoint/2010/main" val="3150539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with 24.5k properties</a:t>
            </a:r>
          </a:p>
          <a:p>
            <a:r>
              <a:rPr lang="en-GB" dirty="0"/>
              <a:t>Stockholding LA- Part 6 – H-Act 96 – Requires a policy</a:t>
            </a:r>
          </a:p>
          <a:p>
            <a:r>
              <a:rPr lang="en-GB" dirty="0"/>
              <a:t>Overview of partnership</a:t>
            </a:r>
          </a:p>
          <a:p>
            <a:endParaRPr lang="en-GB" dirty="0"/>
          </a:p>
        </p:txBody>
      </p:sp>
      <p:sp>
        <p:nvSpPr>
          <p:cNvPr id="4" name="Slide Number Placeholder 3"/>
          <p:cNvSpPr>
            <a:spLocks noGrp="1"/>
          </p:cNvSpPr>
          <p:nvPr>
            <p:ph type="sldNum" sz="quarter" idx="5"/>
          </p:nvPr>
        </p:nvSpPr>
        <p:spPr/>
        <p:txBody>
          <a:bodyPr/>
          <a:lstStyle/>
          <a:p>
            <a:fld id="{287ECC98-46EA-4569-AFEF-C738C33BF30C}" type="slidenum">
              <a:rPr lang="en-GB" smtClean="0"/>
              <a:t>8</a:t>
            </a:fld>
            <a:endParaRPr lang="en-GB"/>
          </a:p>
        </p:txBody>
      </p:sp>
    </p:spTree>
    <p:extLst>
      <p:ext uri="{BB962C8B-B14F-4D97-AF65-F5344CB8AC3E}">
        <p14:creationId xmlns:p14="http://schemas.microsoft.com/office/powerpoint/2010/main" val="404487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Band A: Leaving Care / Severe Harassment &amp; DA / Medical Grounds Severe Overcrowding</a:t>
            </a:r>
          </a:p>
          <a:p>
            <a:r>
              <a:rPr lang="en-GB" dirty="0"/>
              <a:t>Band B: Families lodging / Homeless households / Overcrowded</a:t>
            </a:r>
          </a:p>
          <a:p>
            <a:endParaRPr lang="en-GB" dirty="0"/>
          </a:p>
          <a:p>
            <a:r>
              <a:rPr lang="en-GB" dirty="0"/>
              <a:t>Derby 13,000 on </a:t>
            </a:r>
            <a:r>
              <a:rPr lang="en-GB" dirty="0" err="1"/>
              <a:t>hous</a:t>
            </a:r>
            <a:r>
              <a:rPr lang="en-GB" dirty="0"/>
              <a:t> reg</a:t>
            </a:r>
          </a:p>
        </p:txBody>
      </p:sp>
      <p:sp>
        <p:nvSpPr>
          <p:cNvPr id="4" name="Slide Number Placeholder 3"/>
          <p:cNvSpPr>
            <a:spLocks noGrp="1"/>
          </p:cNvSpPr>
          <p:nvPr>
            <p:ph type="sldNum" sz="quarter" idx="10"/>
          </p:nvPr>
        </p:nvSpPr>
        <p:spPr/>
        <p:txBody>
          <a:bodyPr/>
          <a:lstStyle/>
          <a:p>
            <a:fld id="{477FA035-9966-433C-A533-0D7EBAA87219}" type="slidenum">
              <a:rPr lang="en-GB" smtClean="0"/>
              <a:t>9</a:t>
            </a:fld>
            <a:endParaRPr lang="en-GB"/>
          </a:p>
        </p:txBody>
      </p:sp>
    </p:spTree>
    <p:extLst>
      <p:ext uri="{BB962C8B-B14F-4D97-AF65-F5344CB8AC3E}">
        <p14:creationId xmlns:p14="http://schemas.microsoft.com/office/powerpoint/2010/main" val="234680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E51372-E843-46BA-B902-2C38EB92FBC3}"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157674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E51372-E843-46BA-B902-2C38EB92FBC3}"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190654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E51372-E843-46BA-B902-2C38EB92FBC3}"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201802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E51372-E843-46BA-B902-2C38EB92FBC3}"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113911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51372-E843-46BA-B902-2C38EB92FBC3}"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394492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E51372-E843-46BA-B902-2C38EB92FBC3}"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356790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E51372-E843-46BA-B902-2C38EB92FBC3}" type="datetimeFigureOut">
              <a:rPr lang="en-GB" smtClean="0"/>
              <a:t>04/12/2023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369254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E51372-E843-46BA-B902-2C38EB92FBC3}" type="datetimeFigureOut">
              <a:rPr lang="en-GB" smtClean="0"/>
              <a:t>04/12/2023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100768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51372-E843-46BA-B902-2C38EB92FBC3}" type="datetimeFigureOut">
              <a:rPr lang="en-GB" smtClean="0"/>
              <a:t>04/12/2023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375714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E51372-E843-46BA-B902-2C38EB92FBC3}"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217118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E51372-E843-46BA-B902-2C38EB92FBC3}"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3BC0A-7A6C-4568-A186-33A2F5ADC22B}" type="slidenum">
              <a:rPr lang="en-GB" smtClean="0"/>
              <a:t>‹#›</a:t>
            </a:fld>
            <a:endParaRPr lang="en-GB"/>
          </a:p>
        </p:txBody>
      </p:sp>
    </p:spTree>
    <p:extLst>
      <p:ext uri="{BB962C8B-B14F-4D97-AF65-F5344CB8AC3E}">
        <p14:creationId xmlns:p14="http://schemas.microsoft.com/office/powerpoint/2010/main" val="215017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51372-E843-46BA-B902-2C38EB92FBC3}" type="datetimeFigureOut">
              <a:rPr lang="en-GB" smtClean="0"/>
              <a:t>04/12/2023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3BC0A-7A6C-4568-A186-33A2F5ADC22B}" type="slidenum">
              <a:rPr lang="en-GB" smtClean="0"/>
              <a:t>‹#›</a:t>
            </a:fld>
            <a:endParaRPr lang="en-GB"/>
          </a:p>
        </p:txBody>
      </p:sp>
    </p:spTree>
    <p:extLst>
      <p:ext uri="{BB962C8B-B14F-4D97-AF65-F5344CB8AC3E}">
        <p14:creationId xmlns:p14="http://schemas.microsoft.com/office/powerpoint/2010/main" val="331503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npras.co.uk/" TargetMode="External"/><Relationship Id="rId5" Type="http://schemas.openxmlformats.org/officeDocument/2006/relationships/hyperlink" Target="mailto:NPRAS@nottinghamcity.gov.uk" TargetMode="Externa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18/10/relationships/comments" Target="../comments/modernComment_175_2D927E0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ottinghamcity.gov.uk/information-for-residents/housing/social-rented-housing/social-housing-allocations-polic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57348" y="457200"/>
            <a:ext cx="10801213" cy="2971800"/>
          </a:xfrm>
        </p:spPr>
        <p:txBody>
          <a:bodyPr>
            <a:normAutofit fontScale="90000"/>
          </a:bodyPr>
          <a:lstStyle/>
          <a:p>
            <a:r>
              <a:rPr lang="en-US" altLang="en-US" sz="4900" dirty="0">
                <a:solidFill>
                  <a:srgbClr val="99CC00"/>
                </a:solidFill>
                <a:latin typeface="Arial Black" panose="020B0A04020102020204" pitchFamily="34" charset="0"/>
              </a:rPr>
              <a:t>Nottingham City Council </a:t>
            </a:r>
            <a:br>
              <a:rPr lang="en-US" altLang="en-US" sz="1200" dirty="0">
                <a:solidFill>
                  <a:srgbClr val="99CC00"/>
                </a:solidFill>
                <a:latin typeface="Arial Black" panose="020B0A04020102020204" pitchFamily="34" charset="0"/>
              </a:rPr>
            </a:br>
            <a:br>
              <a:rPr lang="en-US" altLang="en-US" dirty="0"/>
            </a:br>
            <a:r>
              <a:rPr lang="en-US" altLang="en-US" sz="4000" b="1" dirty="0">
                <a:solidFill>
                  <a:schemeClr val="bg1">
                    <a:lumMod val="50000"/>
                  </a:schemeClr>
                </a:solidFill>
                <a:latin typeface="+mn-lt"/>
              </a:rPr>
              <a:t>Housing Strategy</a:t>
            </a:r>
            <a:br>
              <a:rPr lang="en-US" altLang="en-US" sz="4000" b="1" dirty="0">
                <a:solidFill>
                  <a:schemeClr val="bg1">
                    <a:lumMod val="50000"/>
                  </a:schemeClr>
                </a:solidFill>
                <a:latin typeface="+mn-lt"/>
              </a:rPr>
            </a:br>
            <a:r>
              <a:rPr lang="en-US" altLang="en-US" sz="4000" b="1" dirty="0">
                <a:solidFill>
                  <a:schemeClr val="bg1">
                    <a:lumMod val="50000"/>
                  </a:schemeClr>
                </a:solidFill>
                <a:latin typeface="+mn-lt"/>
              </a:rPr>
              <a:t>&amp;</a:t>
            </a:r>
            <a:br>
              <a:rPr lang="en-US" altLang="en-US" sz="4000" b="1" dirty="0">
                <a:solidFill>
                  <a:schemeClr val="bg1">
                    <a:lumMod val="50000"/>
                  </a:schemeClr>
                </a:solidFill>
                <a:latin typeface="+mn-lt"/>
              </a:rPr>
            </a:br>
            <a:r>
              <a:rPr lang="en-US" altLang="en-US" sz="4000" b="1" dirty="0">
                <a:solidFill>
                  <a:schemeClr val="bg1">
                    <a:lumMod val="50000"/>
                  </a:schemeClr>
                </a:solidFill>
                <a:latin typeface="+mn-lt"/>
              </a:rPr>
              <a:t> Housing Demand Overview</a:t>
            </a:r>
          </a:p>
        </p:txBody>
      </p:sp>
      <p:sp>
        <p:nvSpPr>
          <p:cNvPr id="6149" name="Rectangle 5"/>
          <p:cNvSpPr>
            <a:spLocks noGrp="1" noChangeArrowheads="1"/>
          </p:cNvSpPr>
          <p:nvPr>
            <p:ph type="subTitle" idx="1"/>
          </p:nvPr>
        </p:nvSpPr>
        <p:spPr>
          <a:xfrm>
            <a:off x="557348" y="3602038"/>
            <a:ext cx="10801213" cy="2465659"/>
          </a:xfrm>
        </p:spPr>
        <p:txBody>
          <a:bodyPr/>
          <a:lstStyle/>
          <a:p>
            <a:r>
              <a:rPr lang="en-US" altLang="en-US" sz="2200" dirty="0">
                <a:solidFill>
                  <a:schemeClr val="bg1">
                    <a:lumMod val="50000"/>
                  </a:schemeClr>
                </a:solidFill>
              </a:rPr>
              <a:t>Ruth Stallwood – Housing Strategy Specialist</a:t>
            </a:r>
          </a:p>
          <a:p>
            <a:endParaRPr lang="en-US" altLang="en-US" sz="2200" dirty="0">
              <a:solidFill>
                <a:schemeClr val="bg1">
                  <a:lumMod val="50000"/>
                </a:schemeClr>
              </a:solidFill>
            </a:endParaRPr>
          </a:p>
          <a:p>
            <a:r>
              <a:rPr lang="en-US" altLang="en-US" sz="2200" dirty="0">
                <a:solidFill>
                  <a:schemeClr val="bg1">
                    <a:lumMod val="50000"/>
                  </a:schemeClr>
                </a:solidFill>
              </a:rPr>
              <a:t>Leon McLean – Strategic Housing Projects Officer</a:t>
            </a:r>
          </a:p>
          <a:p>
            <a:endParaRPr lang="en-US" altLang="en-US" sz="2200" dirty="0">
              <a:solidFill>
                <a:schemeClr val="bg1">
                  <a:lumMod val="50000"/>
                </a:schemeClr>
              </a:solidFill>
            </a:endParaRPr>
          </a:p>
          <a:p>
            <a:r>
              <a:rPr lang="en-US" altLang="en-US" sz="2200" dirty="0">
                <a:solidFill>
                  <a:schemeClr val="bg1">
                    <a:lumMod val="50000"/>
                  </a:schemeClr>
                </a:solidFill>
              </a:rPr>
              <a:t>Emma James - Prevention and Assessment Manager</a:t>
            </a:r>
          </a:p>
        </p:txBody>
      </p:sp>
      <p:pic>
        <p:nvPicPr>
          <p:cNvPr id="2" name="Picture 1"/>
          <p:cNvPicPr>
            <a:picLocks noChangeAspect="1"/>
          </p:cNvPicPr>
          <p:nvPr/>
        </p:nvPicPr>
        <p:blipFill>
          <a:blip r:embed="rId3"/>
          <a:stretch>
            <a:fillRect/>
          </a:stretch>
        </p:blipFill>
        <p:spPr>
          <a:xfrm>
            <a:off x="9977437" y="6067697"/>
            <a:ext cx="1381125" cy="609600"/>
          </a:xfrm>
          <a:prstGeom prst="rect">
            <a:avLst/>
          </a:prstGeom>
        </p:spPr>
      </p:pic>
    </p:spTree>
    <p:extLst>
      <p:ext uri="{BB962C8B-B14F-4D97-AF65-F5344CB8AC3E}">
        <p14:creationId xmlns:p14="http://schemas.microsoft.com/office/powerpoint/2010/main" val="275991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7577" y="476672"/>
            <a:ext cx="9474926" cy="731168"/>
          </a:xfrm>
        </p:spPr>
        <p:txBody>
          <a:bodyPr>
            <a:normAutofit/>
          </a:bodyPr>
          <a:lstStyle/>
          <a:p>
            <a:pPr algn="ctr"/>
            <a:r>
              <a:rPr lang="en-US" altLang="en-US" dirty="0">
                <a:solidFill>
                  <a:srgbClr val="99CC00"/>
                </a:solidFill>
                <a:latin typeface="Arial Black" panose="020B0A04020102020204" pitchFamily="34" charset="0"/>
              </a:rPr>
              <a:t>Available Properties Demand</a:t>
            </a:r>
          </a:p>
        </p:txBody>
      </p:sp>
      <p:pic>
        <p:nvPicPr>
          <p:cNvPr id="2" name="Picture 1"/>
          <p:cNvPicPr>
            <a:picLocks noChangeAspect="1"/>
          </p:cNvPicPr>
          <p:nvPr/>
        </p:nvPicPr>
        <p:blipFill>
          <a:blip r:embed="rId3"/>
          <a:stretch>
            <a:fillRect/>
          </a:stretch>
        </p:blipFill>
        <p:spPr>
          <a:xfrm>
            <a:off x="10569620" y="6032863"/>
            <a:ext cx="1381125" cy="609600"/>
          </a:xfrm>
          <a:prstGeom prst="rect">
            <a:avLst/>
          </a:prstGeom>
        </p:spPr>
      </p:pic>
      <p:graphicFrame>
        <p:nvGraphicFramePr>
          <p:cNvPr id="6" name="Table 7">
            <a:extLst>
              <a:ext uri="{FF2B5EF4-FFF2-40B4-BE49-F238E27FC236}">
                <a16:creationId xmlns:a16="http://schemas.microsoft.com/office/drawing/2014/main" id="{291CB59C-5E04-4BE4-9E22-32113EE94BA2}"/>
              </a:ext>
            </a:extLst>
          </p:cNvPr>
          <p:cNvGraphicFramePr>
            <a:graphicFrameLocks noGrp="1"/>
          </p:cNvGraphicFramePr>
          <p:nvPr>
            <p:ph idx="1"/>
            <p:extLst>
              <p:ext uri="{D42A27DB-BD31-4B8C-83A1-F6EECF244321}">
                <p14:modId xmlns:p14="http://schemas.microsoft.com/office/powerpoint/2010/main" val="2037981654"/>
              </p:ext>
            </p:extLst>
          </p:nvPr>
        </p:nvGraphicFramePr>
        <p:xfrm>
          <a:off x="5603631" y="3077307"/>
          <a:ext cx="4865077" cy="3418974"/>
        </p:xfrm>
        <a:graphic>
          <a:graphicData uri="http://schemas.openxmlformats.org/drawingml/2006/table">
            <a:tbl>
              <a:tblPr firstRow="1" bandRow="1">
                <a:tableStyleId>{5C22544A-7EE6-4342-B048-85BDC9FD1C3A}</a:tableStyleId>
              </a:tblPr>
              <a:tblGrid>
                <a:gridCol w="2087465">
                  <a:extLst>
                    <a:ext uri="{9D8B030D-6E8A-4147-A177-3AD203B41FA5}">
                      <a16:colId xmlns:a16="http://schemas.microsoft.com/office/drawing/2014/main" val="2540762660"/>
                    </a:ext>
                  </a:extLst>
                </a:gridCol>
                <a:gridCol w="2777612">
                  <a:extLst>
                    <a:ext uri="{9D8B030D-6E8A-4147-A177-3AD203B41FA5}">
                      <a16:colId xmlns:a16="http://schemas.microsoft.com/office/drawing/2014/main" val="4257953372"/>
                    </a:ext>
                  </a:extLst>
                </a:gridCol>
              </a:tblGrid>
              <a:tr h="379886">
                <a:tc>
                  <a:txBody>
                    <a:bodyPr/>
                    <a:lstStyle/>
                    <a:p>
                      <a:r>
                        <a:rPr lang="en-GB" dirty="0"/>
                        <a:t>Property Type</a:t>
                      </a:r>
                    </a:p>
                  </a:txBody>
                  <a:tcPr/>
                </a:tc>
                <a:tc>
                  <a:txBody>
                    <a:bodyPr/>
                    <a:lstStyle/>
                    <a:p>
                      <a:r>
                        <a:rPr lang="en-GB" dirty="0"/>
                        <a:t>Average Bids Per Property</a:t>
                      </a:r>
                    </a:p>
                  </a:txBody>
                  <a:tcPr/>
                </a:tc>
                <a:extLst>
                  <a:ext uri="{0D108BD9-81ED-4DB2-BD59-A6C34878D82A}">
                    <a16:rowId xmlns:a16="http://schemas.microsoft.com/office/drawing/2014/main" val="1797926744"/>
                  </a:ext>
                </a:extLst>
              </a:tr>
              <a:tr h="379886">
                <a:tc>
                  <a:txBody>
                    <a:bodyPr/>
                    <a:lstStyle/>
                    <a:p>
                      <a:r>
                        <a:rPr lang="en-GB" dirty="0"/>
                        <a:t>1 bed bungalow</a:t>
                      </a:r>
                    </a:p>
                  </a:txBody>
                  <a:tcPr/>
                </a:tc>
                <a:tc>
                  <a:txBody>
                    <a:bodyPr/>
                    <a:lstStyle/>
                    <a:p>
                      <a:r>
                        <a:rPr lang="en-GB" dirty="0"/>
                        <a:t>72</a:t>
                      </a:r>
                    </a:p>
                  </a:txBody>
                  <a:tcPr/>
                </a:tc>
                <a:extLst>
                  <a:ext uri="{0D108BD9-81ED-4DB2-BD59-A6C34878D82A}">
                    <a16:rowId xmlns:a16="http://schemas.microsoft.com/office/drawing/2014/main" val="448178270"/>
                  </a:ext>
                </a:extLst>
              </a:tr>
              <a:tr h="379886">
                <a:tc>
                  <a:txBody>
                    <a:bodyPr/>
                    <a:lstStyle/>
                    <a:p>
                      <a:r>
                        <a:rPr lang="en-GB" dirty="0"/>
                        <a:t>2 Bed bungalow</a:t>
                      </a:r>
                    </a:p>
                  </a:txBody>
                  <a:tcPr/>
                </a:tc>
                <a:tc>
                  <a:txBody>
                    <a:bodyPr/>
                    <a:lstStyle/>
                    <a:p>
                      <a:r>
                        <a:rPr lang="en-GB" dirty="0"/>
                        <a:t>33</a:t>
                      </a:r>
                    </a:p>
                  </a:txBody>
                  <a:tcPr/>
                </a:tc>
                <a:extLst>
                  <a:ext uri="{0D108BD9-81ED-4DB2-BD59-A6C34878D82A}">
                    <a16:rowId xmlns:a16="http://schemas.microsoft.com/office/drawing/2014/main" val="946935480"/>
                  </a:ext>
                </a:extLst>
              </a:tr>
              <a:tr h="379886">
                <a:tc>
                  <a:txBody>
                    <a:bodyPr/>
                    <a:lstStyle/>
                    <a:p>
                      <a:r>
                        <a:rPr lang="en-GB" dirty="0"/>
                        <a:t>1 bed flat</a:t>
                      </a:r>
                    </a:p>
                  </a:txBody>
                  <a:tcPr/>
                </a:tc>
                <a:tc>
                  <a:txBody>
                    <a:bodyPr/>
                    <a:lstStyle/>
                    <a:p>
                      <a:r>
                        <a:rPr lang="en-GB" dirty="0"/>
                        <a:t>170</a:t>
                      </a:r>
                    </a:p>
                  </a:txBody>
                  <a:tcPr/>
                </a:tc>
                <a:extLst>
                  <a:ext uri="{0D108BD9-81ED-4DB2-BD59-A6C34878D82A}">
                    <a16:rowId xmlns:a16="http://schemas.microsoft.com/office/drawing/2014/main" val="2659824962"/>
                  </a:ext>
                </a:extLst>
              </a:tr>
              <a:tr h="379886">
                <a:tc>
                  <a:txBody>
                    <a:bodyPr/>
                    <a:lstStyle/>
                    <a:p>
                      <a:r>
                        <a:rPr lang="en-GB" dirty="0"/>
                        <a:t>2 Bed flat</a:t>
                      </a:r>
                    </a:p>
                  </a:txBody>
                  <a:tcPr/>
                </a:tc>
                <a:tc>
                  <a:txBody>
                    <a:bodyPr/>
                    <a:lstStyle/>
                    <a:p>
                      <a:r>
                        <a:rPr lang="en-GB" dirty="0"/>
                        <a:t>93</a:t>
                      </a:r>
                    </a:p>
                  </a:txBody>
                  <a:tcPr/>
                </a:tc>
                <a:extLst>
                  <a:ext uri="{0D108BD9-81ED-4DB2-BD59-A6C34878D82A}">
                    <a16:rowId xmlns:a16="http://schemas.microsoft.com/office/drawing/2014/main" val="3595283255"/>
                  </a:ext>
                </a:extLst>
              </a:tr>
              <a:tr h="379886">
                <a:tc>
                  <a:txBody>
                    <a:bodyPr/>
                    <a:lstStyle/>
                    <a:p>
                      <a:r>
                        <a:rPr lang="en-GB" dirty="0"/>
                        <a:t>2 bed house</a:t>
                      </a:r>
                    </a:p>
                  </a:txBody>
                  <a:tcPr/>
                </a:tc>
                <a:tc>
                  <a:txBody>
                    <a:bodyPr/>
                    <a:lstStyle/>
                    <a:p>
                      <a:r>
                        <a:rPr lang="en-GB" dirty="0"/>
                        <a:t>259</a:t>
                      </a:r>
                    </a:p>
                  </a:txBody>
                  <a:tcPr/>
                </a:tc>
                <a:extLst>
                  <a:ext uri="{0D108BD9-81ED-4DB2-BD59-A6C34878D82A}">
                    <a16:rowId xmlns:a16="http://schemas.microsoft.com/office/drawing/2014/main" val="1764715266"/>
                  </a:ext>
                </a:extLst>
              </a:tr>
              <a:tr h="379886">
                <a:tc>
                  <a:txBody>
                    <a:bodyPr/>
                    <a:lstStyle/>
                    <a:p>
                      <a:r>
                        <a:rPr lang="en-GB" dirty="0"/>
                        <a:t>3 bed house</a:t>
                      </a:r>
                    </a:p>
                  </a:txBody>
                  <a:tcPr/>
                </a:tc>
                <a:tc>
                  <a:txBody>
                    <a:bodyPr/>
                    <a:lstStyle/>
                    <a:p>
                      <a:r>
                        <a:rPr lang="en-GB" dirty="0"/>
                        <a:t>232</a:t>
                      </a:r>
                    </a:p>
                  </a:txBody>
                  <a:tcPr/>
                </a:tc>
                <a:extLst>
                  <a:ext uri="{0D108BD9-81ED-4DB2-BD59-A6C34878D82A}">
                    <a16:rowId xmlns:a16="http://schemas.microsoft.com/office/drawing/2014/main" val="2460965563"/>
                  </a:ext>
                </a:extLst>
              </a:tr>
              <a:tr h="379886">
                <a:tc>
                  <a:txBody>
                    <a:bodyPr/>
                    <a:lstStyle/>
                    <a:p>
                      <a:r>
                        <a:rPr lang="en-GB" dirty="0"/>
                        <a:t>4 bed house</a:t>
                      </a:r>
                    </a:p>
                  </a:txBody>
                  <a:tcPr/>
                </a:tc>
                <a:tc>
                  <a:txBody>
                    <a:bodyPr/>
                    <a:lstStyle/>
                    <a:p>
                      <a:r>
                        <a:rPr lang="en-GB" dirty="0"/>
                        <a:t>61</a:t>
                      </a:r>
                    </a:p>
                  </a:txBody>
                  <a:tcPr/>
                </a:tc>
                <a:extLst>
                  <a:ext uri="{0D108BD9-81ED-4DB2-BD59-A6C34878D82A}">
                    <a16:rowId xmlns:a16="http://schemas.microsoft.com/office/drawing/2014/main" val="4009283814"/>
                  </a:ext>
                </a:extLst>
              </a:tr>
              <a:tr h="379886">
                <a:tc>
                  <a:txBody>
                    <a:bodyPr/>
                    <a:lstStyle/>
                    <a:p>
                      <a:r>
                        <a:rPr lang="en-GB" dirty="0"/>
                        <a:t>Maisonette 2 bed</a:t>
                      </a:r>
                    </a:p>
                  </a:txBody>
                  <a:tcPr/>
                </a:tc>
                <a:tc>
                  <a:txBody>
                    <a:bodyPr/>
                    <a:lstStyle/>
                    <a:p>
                      <a:r>
                        <a:rPr lang="en-GB" dirty="0"/>
                        <a:t>136</a:t>
                      </a:r>
                    </a:p>
                  </a:txBody>
                  <a:tcPr/>
                </a:tc>
                <a:extLst>
                  <a:ext uri="{0D108BD9-81ED-4DB2-BD59-A6C34878D82A}">
                    <a16:rowId xmlns:a16="http://schemas.microsoft.com/office/drawing/2014/main" val="614137904"/>
                  </a:ext>
                </a:extLst>
              </a:tr>
            </a:tbl>
          </a:graphicData>
        </a:graphic>
      </p:graphicFrame>
      <p:sp>
        <p:nvSpPr>
          <p:cNvPr id="3" name="TextBox 2">
            <a:extLst>
              <a:ext uri="{FF2B5EF4-FFF2-40B4-BE49-F238E27FC236}">
                <a16:creationId xmlns:a16="http://schemas.microsoft.com/office/drawing/2014/main" id="{2BEE5E48-BCCC-4480-981B-C9BE30F6C1AA}"/>
              </a:ext>
            </a:extLst>
          </p:cNvPr>
          <p:cNvSpPr txBox="1"/>
          <p:nvPr/>
        </p:nvSpPr>
        <p:spPr>
          <a:xfrm>
            <a:off x="996282" y="1207840"/>
            <a:ext cx="4323697" cy="1354217"/>
          </a:xfrm>
          <a:prstGeom prst="rect">
            <a:avLst/>
          </a:prstGeom>
          <a:noFill/>
        </p:spPr>
        <p:txBody>
          <a:bodyPr wrap="square" rtlCol="0">
            <a:spAutoFit/>
          </a:bodyPr>
          <a:lstStyle/>
          <a:p>
            <a:r>
              <a:rPr lang="en-GB" sz="1600" b="1" dirty="0"/>
              <a:t>Let Properties</a:t>
            </a:r>
          </a:p>
          <a:p>
            <a:pPr marL="285750" indent="-285750">
              <a:buFont typeface="Arial" panose="020B0604020202020204" pitchFamily="34" charset="0"/>
              <a:buChar char="•"/>
            </a:pPr>
            <a:r>
              <a:rPr lang="en-GB" sz="1600" dirty="0"/>
              <a:t>1150 Available Properties – 2021-22</a:t>
            </a:r>
          </a:p>
          <a:p>
            <a:pPr marL="285750" indent="-285750">
              <a:buFont typeface="Arial" panose="020B0604020202020204" pitchFamily="34" charset="0"/>
              <a:buChar char="•"/>
            </a:pPr>
            <a:r>
              <a:rPr lang="en-GB" sz="1600" dirty="0"/>
              <a:t>1047 Available Properties – 2022-23</a:t>
            </a:r>
          </a:p>
          <a:p>
            <a:pPr marL="285750" indent="-285750">
              <a:buFont typeface="Arial" panose="020B0604020202020204" pitchFamily="34" charset="0"/>
              <a:buChar char="•"/>
            </a:pPr>
            <a:r>
              <a:rPr lang="en-GB" sz="1600" dirty="0"/>
              <a:t>680 to date</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E822BAA2-CEBB-4BFB-9E20-EEE988762A9D}"/>
              </a:ext>
            </a:extLst>
          </p:cNvPr>
          <p:cNvSpPr txBox="1"/>
          <p:nvPr/>
        </p:nvSpPr>
        <p:spPr>
          <a:xfrm>
            <a:off x="996282" y="2369895"/>
            <a:ext cx="4323697" cy="861774"/>
          </a:xfrm>
          <a:prstGeom prst="rect">
            <a:avLst/>
          </a:prstGeom>
          <a:noFill/>
        </p:spPr>
        <p:txBody>
          <a:bodyPr wrap="square" rtlCol="0">
            <a:spAutoFit/>
          </a:bodyPr>
          <a:lstStyle/>
          <a:p>
            <a:r>
              <a:rPr lang="en-GB" sz="1600" b="1" dirty="0"/>
              <a:t>September 2023</a:t>
            </a:r>
          </a:p>
          <a:p>
            <a:pPr marL="285750" indent="-285750">
              <a:buFont typeface="Arial" panose="020B0604020202020204" pitchFamily="34" charset="0"/>
              <a:buChar char="•"/>
            </a:pPr>
            <a:r>
              <a:rPr lang="en-GB" sz="1600" dirty="0"/>
              <a:t>131 properties to advert</a:t>
            </a:r>
          </a:p>
          <a:p>
            <a:pPr marL="285750" indent="-285750">
              <a:buFont typeface="Arial" panose="020B0604020202020204" pitchFamily="34" charset="0"/>
              <a:buChar char="•"/>
            </a:pPr>
            <a:endParaRPr lang="en-GB" dirty="0"/>
          </a:p>
        </p:txBody>
      </p:sp>
      <p:graphicFrame>
        <p:nvGraphicFramePr>
          <p:cNvPr id="5" name="Table 7">
            <a:extLst>
              <a:ext uri="{FF2B5EF4-FFF2-40B4-BE49-F238E27FC236}">
                <a16:creationId xmlns:a16="http://schemas.microsoft.com/office/drawing/2014/main" id="{4801FC42-FBE9-4854-8D15-4CAAA7F6626A}"/>
              </a:ext>
            </a:extLst>
          </p:cNvPr>
          <p:cNvGraphicFramePr>
            <a:graphicFrameLocks noGrp="1"/>
          </p:cNvGraphicFramePr>
          <p:nvPr>
            <p:extLst>
              <p:ext uri="{D42A27DB-BD31-4B8C-83A1-F6EECF244321}">
                <p14:modId xmlns:p14="http://schemas.microsoft.com/office/powerpoint/2010/main" val="4114649491"/>
              </p:ext>
            </p:extLst>
          </p:nvPr>
        </p:nvGraphicFramePr>
        <p:xfrm>
          <a:off x="996282" y="3071446"/>
          <a:ext cx="3754058" cy="3424833"/>
        </p:xfrm>
        <a:graphic>
          <a:graphicData uri="http://schemas.openxmlformats.org/drawingml/2006/table">
            <a:tbl>
              <a:tblPr firstRow="1" bandRow="1">
                <a:tableStyleId>{5C22544A-7EE6-4342-B048-85BDC9FD1C3A}</a:tableStyleId>
              </a:tblPr>
              <a:tblGrid>
                <a:gridCol w="2098608">
                  <a:extLst>
                    <a:ext uri="{9D8B030D-6E8A-4147-A177-3AD203B41FA5}">
                      <a16:colId xmlns:a16="http://schemas.microsoft.com/office/drawing/2014/main" val="3993209199"/>
                    </a:ext>
                  </a:extLst>
                </a:gridCol>
                <a:gridCol w="1655450">
                  <a:extLst>
                    <a:ext uri="{9D8B030D-6E8A-4147-A177-3AD203B41FA5}">
                      <a16:colId xmlns:a16="http://schemas.microsoft.com/office/drawing/2014/main" val="3678233763"/>
                    </a:ext>
                  </a:extLst>
                </a:gridCol>
              </a:tblGrid>
              <a:tr h="329419">
                <a:tc>
                  <a:txBody>
                    <a:bodyPr/>
                    <a:lstStyle/>
                    <a:p>
                      <a:r>
                        <a:rPr lang="en-GB" dirty="0"/>
                        <a:t>Property Type</a:t>
                      </a:r>
                    </a:p>
                  </a:txBody>
                  <a:tcPr/>
                </a:tc>
                <a:tc>
                  <a:txBody>
                    <a:bodyPr/>
                    <a:lstStyle/>
                    <a:p>
                      <a:r>
                        <a:rPr lang="en-GB" dirty="0"/>
                        <a:t>Number</a:t>
                      </a:r>
                    </a:p>
                  </a:txBody>
                  <a:tcPr/>
                </a:tc>
                <a:extLst>
                  <a:ext uri="{0D108BD9-81ED-4DB2-BD59-A6C34878D82A}">
                    <a16:rowId xmlns:a16="http://schemas.microsoft.com/office/drawing/2014/main" val="4179490864"/>
                  </a:ext>
                </a:extLst>
              </a:tr>
              <a:tr h="329419">
                <a:tc>
                  <a:txBody>
                    <a:bodyPr/>
                    <a:lstStyle/>
                    <a:p>
                      <a:r>
                        <a:rPr lang="en-GB" dirty="0"/>
                        <a:t>1 bed bungalow</a:t>
                      </a:r>
                    </a:p>
                  </a:txBody>
                  <a:tcPr/>
                </a:tc>
                <a:tc>
                  <a:txBody>
                    <a:bodyPr/>
                    <a:lstStyle/>
                    <a:p>
                      <a:r>
                        <a:rPr lang="en-GB" dirty="0"/>
                        <a:t>3</a:t>
                      </a:r>
                    </a:p>
                  </a:txBody>
                  <a:tcPr/>
                </a:tc>
                <a:extLst>
                  <a:ext uri="{0D108BD9-81ED-4DB2-BD59-A6C34878D82A}">
                    <a16:rowId xmlns:a16="http://schemas.microsoft.com/office/drawing/2014/main" val="1652093352"/>
                  </a:ext>
                </a:extLst>
              </a:tr>
              <a:tr h="410091">
                <a:tc>
                  <a:txBody>
                    <a:bodyPr/>
                    <a:lstStyle/>
                    <a:p>
                      <a:r>
                        <a:rPr lang="en-GB" dirty="0"/>
                        <a:t>2 Bed bungalow</a:t>
                      </a:r>
                    </a:p>
                  </a:txBody>
                  <a:tcPr/>
                </a:tc>
                <a:tc>
                  <a:txBody>
                    <a:bodyPr/>
                    <a:lstStyle/>
                    <a:p>
                      <a:r>
                        <a:rPr lang="en-GB" dirty="0"/>
                        <a:t>18</a:t>
                      </a:r>
                    </a:p>
                  </a:txBody>
                  <a:tcPr/>
                </a:tc>
                <a:extLst>
                  <a:ext uri="{0D108BD9-81ED-4DB2-BD59-A6C34878D82A}">
                    <a16:rowId xmlns:a16="http://schemas.microsoft.com/office/drawing/2014/main" val="2639398329"/>
                  </a:ext>
                </a:extLst>
              </a:tr>
              <a:tr h="410091">
                <a:tc>
                  <a:txBody>
                    <a:bodyPr/>
                    <a:lstStyle/>
                    <a:p>
                      <a:r>
                        <a:rPr lang="en-GB" dirty="0"/>
                        <a:t>1 bed flat</a:t>
                      </a:r>
                    </a:p>
                  </a:txBody>
                  <a:tcPr/>
                </a:tc>
                <a:tc>
                  <a:txBody>
                    <a:bodyPr/>
                    <a:lstStyle/>
                    <a:p>
                      <a:r>
                        <a:rPr lang="en-GB" dirty="0"/>
                        <a:t>66</a:t>
                      </a:r>
                    </a:p>
                  </a:txBody>
                  <a:tcPr/>
                </a:tc>
                <a:extLst>
                  <a:ext uri="{0D108BD9-81ED-4DB2-BD59-A6C34878D82A}">
                    <a16:rowId xmlns:a16="http://schemas.microsoft.com/office/drawing/2014/main" val="434939189"/>
                  </a:ext>
                </a:extLst>
              </a:tr>
              <a:tr h="410091">
                <a:tc>
                  <a:txBody>
                    <a:bodyPr/>
                    <a:lstStyle/>
                    <a:p>
                      <a:r>
                        <a:rPr lang="en-GB" dirty="0"/>
                        <a:t>2 Bed flat</a:t>
                      </a:r>
                    </a:p>
                  </a:txBody>
                  <a:tcPr/>
                </a:tc>
                <a:tc>
                  <a:txBody>
                    <a:bodyPr/>
                    <a:lstStyle/>
                    <a:p>
                      <a:r>
                        <a:rPr lang="en-GB" dirty="0"/>
                        <a:t>7</a:t>
                      </a:r>
                    </a:p>
                  </a:txBody>
                  <a:tcPr/>
                </a:tc>
                <a:extLst>
                  <a:ext uri="{0D108BD9-81ED-4DB2-BD59-A6C34878D82A}">
                    <a16:rowId xmlns:a16="http://schemas.microsoft.com/office/drawing/2014/main" val="3486571003"/>
                  </a:ext>
                </a:extLst>
              </a:tr>
              <a:tr h="329419">
                <a:tc>
                  <a:txBody>
                    <a:bodyPr/>
                    <a:lstStyle/>
                    <a:p>
                      <a:r>
                        <a:rPr lang="en-GB" dirty="0"/>
                        <a:t>2 bed house</a:t>
                      </a:r>
                    </a:p>
                  </a:txBody>
                  <a:tcPr/>
                </a:tc>
                <a:tc>
                  <a:txBody>
                    <a:bodyPr/>
                    <a:lstStyle/>
                    <a:p>
                      <a:r>
                        <a:rPr lang="en-GB" dirty="0"/>
                        <a:t>22</a:t>
                      </a:r>
                    </a:p>
                  </a:txBody>
                  <a:tcPr/>
                </a:tc>
                <a:extLst>
                  <a:ext uri="{0D108BD9-81ED-4DB2-BD59-A6C34878D82A}">
                    <a16:rowId xmlns:a16="http://schemas.microsoft.com/office/drawing/2014/main" val="4107842235"/>
                  </a:ext>
                </a:extLst>
              </a:tr>
              <a:tr h="329419">
                <a:tc>
                  <a:txBody>
                    <a:bodyPr/>
                    <a:lstStyle/>
                    <a:p>
                      <a:r>
                        <a:rPr lang="en-GB" dirty="0"/>
                        <a:t>3 bed house</a:t>
                      </a:r>
                    </a:p>
                  </a:txBody>
                  <a:tcPr/>
                </a:tc>
                <a:tc>
                  <a:txBody>
                    <a:bodyPr/>
                    <a:lstStyle/>
                    <a:p>
                      <a:r>
                        <a:rPr lang="en-GB" dirty="0"/>
                        <a:t>12</a:t>
                      </a:r>
                    </a:p>
                  </a:txBody>
                  <a:tcPr/>
                </a:tc>
                <a:extLst>
                  <a:ext uri="{0D108BD9-81ED-4DB2-BD59-A6C34878D82A}">
                    <a16:rowId xmlns:a16="http://schemas.microsoft.com/office/drawing/2014/main" val="2485292634"/>
                  </a:ext>
                </a:extLst>
              </a:tr>
              <a:tr h="329419">
                <a:tc>
                  <a:txBody>
                    <a:bodyPr/>
                    <a:lstStyle/>
                    <a:p>
                      <a:r>
                        <a:rPr lang="en-GB" dirty="0"/>
                        <a:t>4 bed house</a:t>
                      </a:r>
                    </a:p>
                  </a:txBody>
                  <a:tcPr/>
                </a:tc>
                <a:tc>
                  <a:txBody>
                    <a:bodyPr/>
                    <a:lstStyle/>
                    <a:p>
                      <a:r>
                        <a:rPr lang="en-GB" dirty="0"/>
                        <a:t>1</a:t>
                      </a:r>
                    </a:p>
                  </a:txBody>
                  <a:tcPr/>
                </a:tc>
                <a:extLst>
                  <a:ext uri="{0D108BD9-81ED-4DB2-BD59-A6C34878D82A}">
                    <a16:rowId xmlns:a16="http://schemas.microsoft.com/office/drawing/2014/main" val="3290881153"/>
                  </a:ext>
                </a:extLst>
              </a:tr>
              <a:tr h="329419">
                <a:tc>
                  <a:txBody>
                    <a:bodyPr/>
                    <a:lstStyle/>
                    <a:p>
                      <a:r>
                        <a:rPr lang="en-GB" dirty="0"/>
                        <a:t>2 bed maisonette</a:t>
                      </a:r>
                    </a:p>
                  </a:txBody>
                  <a:tcPr/>
                </a:tc>
                <a:tc>
                  <a:txBody>
                    <a:bodyPr/>
                    <a:lstStyle/>
                    <a:p>
                      <a:r>
                        <a:rPr lang="en-GB" dirty="0"/>
                        <a:t>2</a:t>
                      </a:r>
                    </a:p>
                  </a:txBody>
                  <a:tcPr/>
                </a:tc>
                <a:extLst>
                  <a:ext uri="{0D108BD9-81ED-4DB2-BD59-A6C34878D82A}">
                    <a16:rowId xmlns:a16="http://schemas.microsoft.com/office/drawing/2014/main" val="3910746927"/>
                  </a:ext>
                </a:extLst>
              </a:tr>
            </a:tbl>
          </a:graphicData>
        </a:graphic>
      </p:graphicFrame>
    </p:spTree>
    <p:extLst>
      <p:ext uri="{BB962C8B-B14F-4D97-AF65-F5344CB8AC3E}">
        <p14:creationId xmlns:p14="http://schemas.microsoft.com/office/powerpoint/2010/main" val="273541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7577" y="476672"/>
            <a:ext cx="9474926" cy="731168"/>
          </a:xfrm>
        </p:spPr>
        <p:txBody>
          <a:bodyPr>
            <a:normAutofit/>
          </a:bodyPr>
          <a:lstStyle/>
          <a:p>
            <a:pPr algn="ctr"/>
            <a:r>
              <a:rPr lang="en-US" altLang="en-US" dirty="0">
                <a:solidFill>
                  <a:srgbClr val="99CC00"/>
                </a:solidFill>
                <a:latin typeface="Arial Black" panose="020B0A04020102020204" pitchFamily="34" charset="0"/>
              </a:rPr>
              <a:t>Advice to citizens</a:t>
            </a:r>
          </a:p>
        </p:txBody>
      </p:sp>
      <p:pic>
        <p:nvPicPr>
          <p:cNvPr id="2" name="Picture 1"/>
          <p:cNvPicPr>
            <a:picLocks noChangeAspect="1"/>
          </p:cNvPicPr>
          <p:nvPr/>
        </p:nvPicPr>
        <p:blipFill>
          <a:blip r:embed="rId3"/>
          <a:stretch>
            <a:fillRect/>
          </a:stretch>
        </p:blipFill>
        <p:spPr>
          <a:xfrm>
            <a:off x="10569620" y="6032863"/>
            <a:ext cx="1381125" cy="609600"/>
          </a:xfrm>
          <a:prstGeom prst="rect">
            <a:avLst/>
          </a:prstGeom>
        </p:spPr>
      </p:pic>
      <p:sp>
        <p:nvSpPr>
          <p:cNvPr id="11" name="Content Placeholder 2">
            <a:extLst>
              <a:ext uri="{FF2B5EF4-FFF2-40B4-BE49-F238E27FC236}">
                <a16:creationId xmlns:a16="http://schemas.microsoft.com/office/drawing/2014/main" id="{A14F06F2-4973-4E79-9B90-45BAFA36E043}"/>
              </a:ext>
            </a:extLst>
          </p:cNvPr>
          <p:cNvSpPr>
            <a:spLocks noGrp="1"/>
          </p:cNvSpPr>
          <p:nvPr>
            <p:ph idx="1"/>
          </p:nvPr>
        </p:nvSpPr>
        <p:spPr>
          <a:xfrm>
            <a:off x="856370" y="1284116"/>
            <a:ext cx="10357339" cy="1861226"/>
          </a:xfrm>
        </p:spPr>
        <p:txBody>
          <a:bodyPr>
            <a:normAutofit/>
          </a:bodyPr>
          <a:lstStyle/>
          <a:p>
            <a:r>
              <a:rPr lang="en-GB" sz="2600" dirty="0">
                <a:solidFill>
                  <a:schemeClr val="bg2">
                    <a:lumMod val="50000"/>
                  </a:schemeClr>
                </a:solidFill>
                <a:latin typeface="Arial" panose="020B0604020202020204" pitchFamily="34" charset="0"/>
                <a:cs typeface="Arial" panose="020B0604020202020204" pitchFamily="34" charset="0"/>
              </a:rPr>
              <a:t>Alternative sources for accommodation </a:t>
            </a:r>
            <a:br>
              <a:rPr lang="en-GB" sz="2600" dirty="0">
                <a:solidFill>
                  <a:schemeClr val="bg2">
                    <a:lumMod val="50000"/>
                  </a:schemeClr>
                </a:solidFill>
                <a:latin typeface="Arial" panose="020B0604020202020204" pitchFamily="34" charset="0"/>
                <a:cs typeface="Arial" panose="020B0604020202020204" pitchFamily="34" charset="0"/>
              </a:rPr>
            </a:br>
            <a:r>
              <a:rPr lang="en-GB" sz="2600" dirty="0">
                <a:solidFill>
                  <a:schemeClr val="bg2">
                    <a:lumMod val="50000"/>
                  </a:schemeClr>
                </a:solidFill>
                <a:latin typeface="Arial" panose="020B0604020202020204" pitchFamily="34" charset="0"/>
                <a:cs typeface="Arial" panose="020B0604020202020204" pitchFamily="34" charset="0"/>
              </a:rPr>
              <a:t>(Gumtree / DSS move / Rightmove / Zoopla)</a:t>
            </a:r>
          </a:p>
          <a:p>
            <a:r>
              <a:rPr lang="en-GB" sz="2600" dirty="0">
                <a:solidFill>
                  <a:schemeClr val="bg2">
                    <a:lumMod val="50000"/>
                  </a:schemeClr>
                </a:solidFill>
                <a:latin typeface="Arial" panose="020B0604020202020204" pitchFamily="34" charset="0"/>
                <a:cs typeface="Arial" panose="020B0604020202020204" pitchFamily="34" charset="0"/>
              </a:rPr>
              <a:t>Mutual Exchange</a:t>
            </a:r>
          </a:p>
          <a:p>
            <a:r>
              <a:rPr lang="en-GB" sz="2600" dirty="0">
                <a:solidFill>
                  <a:schemeClr val="bg2">
                    <a:lumMod val="50000"/>
                  </a:schemeClr>
                </a:solidFill>
                <a:latin typeface="Arial" panose="020B0604020202020204" pitchFamily="34" charset="0"/>
                <a:cs typeface="Arial" panose="020B0604020202020204" pitchFamily="34" charset="0"/>
              </a:rPr>
              <a:t>Do not limit bids</a:t>
            </a:r>
          </a:p>
          <a:p>
            <a:endParaRPr lang="en-GB" sz="2600" dirty="0">
              <a:solidFill>
                <a:schemeClr val="bg2">
                  <a:lumMod val="50000"/>
                </a:schemeClr>
              </a:solidFill>
              <a:latin typeface="Arial" panose="020B0604020202020204" pitchFamily="34" charset="0"/>
              <a:cs typeface="Arial" panose="020B0604020202020204" pitchFamily="34" charset="0"/>
            </a:endParaRPr>
          </a:p>
          <a:p>
            <a:endParaRPr lang="en-GB" sz="26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GB" sz="26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GB" dirty="0"/>
          </a:p>
          <a:p>
            <a:endParaRPr lang="en-GB" dirty="0"/>
          </a:p>
          <a:p>
            <a:pPr marL="0" indent="0">
              <a:buNone/>
            </a:pPr>
            <a:endParaRPr lang="en-GB" dirty="0"/>
          </a:p>
          <a:p>
            <a:endParaRPr lang="en-GB" dirty="0"/>
          </a:p>
          <a:p>
            <a:endParaRPr lang="en-GB" dirty="0"/>
          </a:p>
        </p:txBody>
      </p:sp>
      <p:sp>
        <p:nvSpPr>
          <p:cNvPr id="5" name="Rectangle 2">
            <a:extLst>
              <a:ext uri="{FF2B5EF4-FFF2-40B4-BE49-F238E27FC236}">
                <a16:creationId xmlns:a16="http://schemas.microsoft.com/office/drawing/2014/main" id="{1FCDCFE8-EC7A-487A-9476-54668EF3B982}"/>
              </a:ext>
            </a:extLst>
          </p:cNvPr>
          <p:cNvSpPr txBox="1">
            <a:spLocks noChangeArrowheads="1"/>
          </p:cNvSpPr>
          <p:nvPr/>
        </p:nvSpPr>
        <p:spPr>
          <a:xfrm>
            <a:off x="1358536" y="3230400"/>
            <a:ext cx="9474926" cy="731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solidFill>
                  <a:srgbClr val="99CC00"/>
                </a:solidFill>
                <a:latin typeface="Arial Black" panose="020B0A04020102020204" pitchFamily="34" charset="0"/>
              </a:rPr>
              <a:t>New Build</a:t>
            </a:r>
          </a:p>
        </p:txBody>
      </p:sp>
      <p:sp>
        <p:nvSpPr>
          <p:cNvPr id="6" name="Content Placeholder 2">
            <a:extLst>
              <a:ext uri="{FF2B5EF4-FFF2-40B4-BE49-F238E27FC236}">
                <a16:creationId xmlns:a16="http://schemas.microsoft.com/office/drawing/2014/main" id="{242F6FAA-939E-4CFB-ACFA-75F930118F1B}"/>
              </a:ext>
            </a:extLst>
          </p:cNvPr>
          <p:cNvSpPr txBox="1">
            <a:spLocks/>
          </p:cNvSpPr>
          <p:nvPr/>
        </p:nvSpPr>
        <p:spPr>
          <a:xfrm>
            <a:off x="917329" y="4101398"/>
            <a:ext cx="10357339" cy="18612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solidFill>
                  <a:schemeClr val="bg2">
                    <a:lumMod val="50000"/>
                  </a:schemeClr>
                </a:solidFill>
                <a:latin typeface="Arial" panose="020B0604020202020204" pitchFamily="34" charset="0"/>
                <a:cs typeface="Arial" panose="020B0604020202020204" pitchFamily="34" charset="0"/>
              </a:rPr>
              <a:t>Bestwood – 129 new homes</a:t>
            </a:r>
          </a:p>
          <a:p>
            <a:r>
              <a:rPr lang="en-GB" sz="2600" dirty="0" err="1">
                <a:solidFill>
                  <a:schemeClr val="bg2">
                    <a:lumMod val="50000"/>
                  </a:schemeClr>
                </a:solidFill>
                <a:latin typeface="Arial" panose="020B0604020202020204" pitchFamily="34" charset="0"/>
                <a:cs typeface="Arial" panose="020B0604020202020204" pitchFamily="34" charset="0"/>
              </a:rPr>
              <a:t>Eastglade</a:t>
            </a:r>
            <a:r>
              <a:rPr lang="en-GB" sz="2600" dirty="0">
                <a:solidFill>
                  <a:schemeClr val="bg2">
                    <a:lumMod val="50000"/>
                  </a:schemeClr>
                </a:solidFill>
                <a:latin typeface="Arial" panose="020B0604020202020204" pitchFamily="34" charset="0"/>
                <a:cs typeface="Arial" panose="020B0604020202020204" pitchFamily="34" charset="0"/>
              </a:rPr>
              <a:t> – 106 new homes</a:t>
            </a:r>
          </a:p>
          <a:p>
            <a:r>
              <a:rPr lang="en-GB" sz="2600" dirty="0">
                <a:solidFill>
                  <a:schemeClr val="bg2">
                    <a:lumMod val="50000"/>
                  </a:schemeClr>
                </a:solidFill>
                <a:latin typeface="Arial" panose="020B0604020202020204" pitchFamily="34" charset="0"/>
                <a:cs typeface="Arial" panose="020B0604020202020204" pitchFamily="34" charset="0"/>
              </a:rPr>
              <a:t>Padstow – 75 new homes</a:t>
            </a:r>
          </a:p>
          <a:p>
            <a:r>
              <a:rPr lang="en-GB" sz="2600" dirty="0">
                <a:solidFill>
                  <a:schemeClr val="bg2">
                    <a:lumMod val="50000"/>
                  </a:schemeClr>
                </a:solidFill>
                <a:latin typeface="Arial" panose="020B0604020202020204" pitchFamily="34" charset="0"/>
                <a:cs typeface="Arial" panose="020B0604020202020204" pitchFamily="34" charset="0"/>
              </a:rPr>
              <a:t>Ridgeway – 33 new homes</a:t>
            </a:r>
          </a:p>
          <a:p>
            <a:endParaRPr lang="en-GB" sz="2600" dirty="0">
              <a:solidFill>
                <a:schemeClr val="bg2">
                  <a:lumMod val="50000"/>
                </a:schemeClr>
              </a:solidFill>
              <a:latin typeface="Arial" panose="020B0604020202020204" pitchFamily="34" charset="0"/>
              <a:cs typeface="Arial" panose="020B0604020202020204" pitchFamily="34" charset="0"/>
            </a:endParaRPr>
          </a:p>
          <a:p>
            <a:endParaRPr lang="en-GB" sz="2600" dirty="0">
              <a:solidFill>
                <a:schemeClr val="bg2">
                  <a:lumMod val="50000"/>
                </a:schemeClr>
              </a:solidFill>
              <a:latin typeface="Arial" panose="020B0604020202020204" pitchFamily="34" charset="0"/>
              <a:cs typeface="Arial" panose="020B0604020202020204" pitchFamily="34" charset="0"/>
            </a:endParaRPr>
          </a:p>
          <a:p>
            <a:endParaRPr lang="en-GB" sz="2600" dirty="0">
              <a:solidFill>
                <a:schemeClr val="bg2">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p>
          <a:p>
            <a:endParaRPr lang="en-GB" dirty="0"/>
          </a:p>
          <a:p>
            <a:pPr marL="0" indent="0">
              <a:buFont typeface="Arial" panose="020B0604020202020204" pitchFamily="34" charset="0"/>
              <a:buNone/>
            </a:pPr>
            <a:endParaRPr lang="en-GB" dirty="0"/>
          </a:p>
          <a:p>
            <a:endParaRPr lang="en-GB" dirty="0"/>
          </a:p>
          <a:p>
            <a:endParaRPr lang="en-GB" dirty="0"/>
          </a:p>
        </p:txBody>
      </p:sp>
    </p:spTree>
    <p:extLst>
      <p:ext uri="{BB962C8B-B14F-4D97-AF65-F5344CB8AC3E}">
        <p14:creationId xmlns:p14="http://schemas.microsoft.com/office/powerpoint/2010/main" val="4004385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6" descr="A green and white logo&#10;&#10;Description automatically generated">
            <a:extLst>
              <a:ext uri="{FF2B5EF4-FFF2-40B4-BE49-F238E27FC236}">
                <a16:creationId xmlns:a16="http://schemas.microsoft.com/office/drawing/2014/main" id="{28F23AA7-0013-44C7-BD1F-584DBDA0A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994" y="1059652"/>
            <a:ext cx="5720007" cy="2102648"/>
          </a:xfrm>
          <a:prstGeom prst="rect">
            <a:avLst/>
          </a:prstGeom>
        </p:spPr>
      </p:pic>
      <p:pic>
        <p:nvPicPr>
          <p:cNvPr id="2" name="Picture 1" descr="A logo for a city&#10;&#10;Description automatically generated"/>
          <p:cNvPicPr>
            <a:picLocks noChangeAspect="1"/>
          </p:cNvPicPr>
          <p:nvPr/>
        </p:nvPicPr>
        <p:blipFill>
          <a:blip r:embed="rId4"/>
          <a:stretch>
            <a:fillRect/>
          </a:stretch>
        </p:blipFill>
        <p:spPr>
          <a:xfrm>
            <a:off x="5836994" y="3690937"/>
            <a:ext cx="5720007" cy="2492375"/>
          </a:xfrm>
          <a:prstGeom prst="rect">
            <a:avLst/>
          </a:prstGeom>
        </p:spPr>
      </p:pic>
      <p:sp>
        <p:nvSpPr>
          <p:cNvPr id="3" name="Title 1">
            <a:extLst>
              <a:ext uri="{FF2B5EF4-FFF2-40B4-BE49-F238E27FC236}">
                <a16:creationId xmlns:a16="http://schemas.microsoft.com/office/drawing/2014/main" id="{8A06E65F-D069-41A4-9723-A2963D46002C}"/>
              </a:ext>
            </a:extLst>
          </p:cNvPr>
          <p:cNvSpPr>
            <a:spLocks noGrp="1"/>
          </p:cNvSpPr>
          <p:nvPr>
            <p:ph type="title"/>
          </p:nvPr>
        </p:nvSpPr>
        <p:spPr>
          <a:xfrm>
            <a:off x="958361" y="1828800"/>
            <a:ext cx="2716824" cy="2685722"/>
          </a:xfrm>
          <a:noFill/>
        </p:spPr>
        <p:txBody>
          <a:bodyPr vert="horz" lIns="91440" tIns="45720" rIns="91440" bIns="45720" rtlCol="0" anchor="ctr">
            <a:normAutofit/>
          </a:bodyPr>
          <a:lstStyle/>
          <a:p>
            <a:r>
              <a:rPr lang="en-US" sz="3300" b="1" kern="1200" dirty="0">
                <a:solidFill>
                  <a:srgbClr val="FFFFFF"/>
                </a:solidFill>
                <a:latin typeface="+mj-lt"/>
                <a:ea typeface="+mj-ea"/>
                <a:cs typeface="+mj-cs"/>
              </a:rPr>
              <a:t>Homelessness 	in</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Nottingham</a:t>
            </a:r>
            <a:endParaRPr lang="en-US" sz="3300" kern="1200" dirty="0">
              <a:solidFill>
                <a:srgbClr val="FFFFFF"/>
              </a:solidFill>
              <a:latin typeface="+mj-lt"/>
              <a:ea typeface="+mj-ea"/>
              <a:cs typeface="+mj-cs"/>
            </a:endParaRPr>
          </a:p>
        </p:txBody>
      </p:sp>
    </p:spTree>
    <p:extLst>
      <p:ext uri="{BB962C8B-B14F-4D97-AF65-F5344CB8AC3E}">
        <p14:creationId xmlns:p14="http://schemas.microsoft.com/office/powerpoint/2010/main" val="241700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Homelessness</a:t>
            </a:r>
            <a:endParaRPr lang="en-US" sz="3300" kern="1200" dirty="0">
              <a:solidFill>
                <a:srgbClr val="FFFFFF"/>
              </a:solidFill>
              <a:latin typeface="+mj-lt"/>
              <a:ea typeface="+mj-ea"/>
              <a:cs typeface="+mj-cs"/>
            </a:endParaRPr>
          </a:p>
        </p:txBody>
      </p:sp>
      <p:pic>
        <p:nvPicPr>
          <p:cNvPr id="4" name="Picture 1" descr="A graph with orange and blue bars&#10;&#10;Description automatically generated">
            <a:extLst>
              <a:ext uri="{FF2B5EF4-FFF2-40B4-BE49-F238E27FC236}">
                <a16:creationId xmlns:a16="http://schemas.microsoft.com/office/drawing/2014/main" id="{19F75B2B-2FB5-485F-930A-1AE1E2193B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7316" y="1387998"/>
            <a:ext cx="6780700" cy="40796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for a city&#10;&#10;Description automatically generated"/>
          <p:cNvPicPr>
            <a:picLocks noChangeAspect="1"/>
          </p:cNvPicPr>
          <p:nvPr/>
        </p:nvPicPr>
        <p:blipFill>
          <a:blip r:embed="rId4"/>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Tree>
    <p:extLst>
      <p:ext uri="{BB962C8B-B14F-4D97-AF65-F5344CB8AC3E}">
        <p14:creationId xmlns:p14="http://schemas.microsoft.com/office/powerpoint/2010/main" val="268571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Reasons</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for</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Homelessness</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7" name="Content Placeholder 4">
            <a:extLst>
              <a:ext uri="{FF2B5EF4-FFF2-40B4-BE49-F238E27FC236}">
                <a16:creationId xmlns:a16="http://schemas.microsoft.com/office/drawing/2014/main" id="{2432BB06-8E0D-4EC1-B54D-149F89FA7D83}"/>
              </a:ext>
            </a:extLst>
          </p:cNvPr>
          <p:cNvSpPr>
            <a:spLocks noGrp="1"/>
          </p:cNvSpPr>
          <p:nvPr>
            <p:ph idx="1"/>
          </p:nvPr>
        </p:nvSpPr>
        <p:spPr>
          <a:xfrm>
            <a:off x="4527805" y="1216281"/>
            <a:ext cx="7422940" cy="4049225"/>
          </a:xfrm>
        </p:spPr>
        <p:txBody>
          <a:bodyPr/>
          <a:lstStyle/>
          <a:p>
            <a:endParaRPr lang="en-GB" dirty="0"/>
          </a:p>
          <a:p>
            <a:endParaRPr lang="en-GB" dirty="0"/>
          </a:p>
          <a:p>
            <a:r>
              <a:rPr lang="en-GB" dirty="0"/>
              <a:t>Friends / Family no longer willing or able to accommodate</a:t>
            </a:r>
          </a:p>
          <a:p>
            <a:pPr marL="0" indent="0">
              <a:buNone/>
            </a:pPr>
            <a:endParaRPr lang="en-GB" dirty="0"/>
          </a:p>
          <a:p>
            <a:pPr marL="0" indent="0">
              <a:buNone/>
            </a:pPr>
            <a:endParaRPr lang="en-GB" dirty="0"/>
          </a:p>
          <a:p>
            <a:r>
              <a:rPr lang="en-GB" dirty="0"/>
              <a:t>Eviction from the Private Rented Sector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4474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Temporary Accommodation</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9" name="Content Placeholder 2">
            <a:extLst>
              <a:ext uri="{FF2B5EF4-FFF2-40B4-BE49-F238E27FC236}">
                <a16:creationId xmlns:a16="http://schemas.microsoft.com/office/drawing/2014/main" id="{5EEC3DC9-CACD-4F46-89B6-043530440D66}"/>
              </a:ext>
            </a:extLst>
          </p:cNvPr>
          <p:cNvSpPr>
            <a:spLocks noGrp="1"/>
          </p:cNvSpPr>
          <p:nvPr>
            <p:ph idx="1"/>
          </p:nvPr>
        </p:nvSpPr>
        <p:spPr>
          <a:xfrm>
            <a:off x="4343166" y="1065225"/>
            <a:ext cx="7607579" cy="4351338"/>
          </a:xfrm>
        </p:spPr>
        <p:txBody>
          <a:bodyPr>
            <a:normAutofit/>
          </a:bodyPr>
          <a:lstStyle/>
          <a:p>
            <a:endParaRPr lang="en-GB" dirty="0"/>
          </a:p>
          <a:p>
            <a:r>
              <a:rPr lang="en-GB" dirty="0"/>
              <a:t>894 Households in temporary accommodation</a:t>
            </a:r>
          </a:p>
          <a:p>
            <a:pPr marL="0" indent="0">
              <a:buNone/>
            </a:pPr>
            <a:endParaRPr lang="en-GB" dirty="0"/>
          </a:p>
          <a:p>
            <a:r>
              <a:rPr lang="en-GB" dirty="0"/>
              <a:t>179 Households in Hotel accommodation</a:t>
            </a:r>
          </a:p>
          <a:p>
            <a:pPr marL="0" indent="0">
              <a:buNone/>
            </a:pPr>
            <a:endParaRPr lang="en-GB" dirty="0"/>
          </a:p>
          <a:p>
            <a:r>
              <a:rPr lang="en-GB" dirty="0"/>
              <a:t>31.10.2023 – 262 children in hotels</a:t>
            </a:r>
          </a:p>
          <a:p>
            <a:pPr marL="0" indent="0">
              <a:buNone/>
            </a:pPr>
            <a:endParaRPr lang="en-GB" dirty="0"/>
          </a:p>
          <a:p>
            <a:r>
              <a:rPr lang="en-GB" dirty="0"/>
              <a:t>Average of 11 Families per week </a:t>
            </a:r>
          </a:p>
        </p:txBody>
      </p:sp>
    </p:spTree>
    <p:extLst>
      <p:ext uri="{BB962C8B-B14F-4D97-AF65-F5344CB8AC3E}">
        <p14:creationId xmlns:p14="http://schemas.microsoft.com/office/powerpoint/2010/main" val="195741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Challenges</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Content Placeholder 6">
            <a:extLst>
              <a:ext uri="{FF2B5EF4-FFF2-40B4-BE49-F238E27FC236}">
                <a16:creationId xmlns:a16="http://schemas.microsoft.com/office/drawing/2014/main" id="{480EADB6-7BB4-406B-B028-3EE19CD69014}"/>
              </a:ext>
            </a:extLst>
          </p:cNvPr>
          <p:cNvSpPr>
            <a:spLocks noGrp="1"/>
          </p:cNvSpPr>
          <p:nvPr>
            <p:ph idx="1"/>
          </p:nvPr>
        </p:nvSpPr>
        <p:spPr>
          <a:xfrm>
            <a:off x="4343166" y="215537"/>
            <a:ext cx="7607579" cy="5817326"/>
          </a:xfrm>
        </p:spPr>
        <p:txBody>
          <a:bodyPr>
            <a:normAutofit lnSpcReduction="10000"/>
          </a:bodyPr>
          <a:lstStyle/>
          <a:p>
            <a:pPr marL="0" indent="0">
              <a:buNone/>
            </a:pPr>
            <a:endParaRPr lang="en-GB" dirty="0"/>
          </a:p>
          <a:p>
            <a:r>
              <a:rPr lang="en-GB" dirty="0"/>
              <a:t>Lack of cooking facilities in hotels</a:t>
            </a:r>
          </a:p>
          <a:p>
            <a:endParaRPr lang="en-GB" dirty="0"/>
          </a:p>
          <a:p>
            <a:r>
              <a:rPr lang="en-GB" dirty="0"/>
              <a:t>Away from support networks / Schools</a:t>
            </a:r>
          </a:p>
          <a:p>
            <a:endParaRPr lang="en-GB" dirty="0"/>
          </a:p>
          <a:p>
            <a:r>
              <a:rPr lang="en-GB" dirty="0"/>
              <a:t>Increased time in temporary accommodation</a:t>
            </a:r>
          </a:p>
          <a:p>
            <a:endParaRPr lang="en-GB" dirty="0"/>
          </a:p>
          <a:p>
            <a:r>
              <a:rPr lang="en-GB" dirty="0"/>
              <a:t>Decreasing social housing sector</a:t>
            </a:r>
          </a:p>
          <a:p>
            <a:endParaRPr lang="en-GB" dirty="0"/>
          </a:p>
          <a:p>
            <a:r>
              <a:rPr lang="en-GB" dirty="0"/>
              <a:t>Lack of affordable accommodation</a:t>
            </a:r>
          </a:p>
          <a:p>
            <a:endParaRPr lang="en-GB" dirty="0"/>
          </a:p>
          <a:p>
            <a:r>
              <a:rPr lang="en-GB" dirty="0"/>
              <a:t>Cost of living </a:t>
            </a:r>
          </a:p>
          <a:p>
            <a:endParaRPr lang="en-GB" dirty="0"/>
          </a:p>
          <a:p>
            <a:pPr marL="0" indent="0">
              <a:buNone/>
            </a:pPr>
            <a:endParaRPr lang="en-GB" dirty="0"/>
          </a:p>
          <a:p>
            <a:pPr marL="0" indent="0" algn="ctr">
              <a:buNone/>
            </a:pPr>
            <a:endParaRPr lang="en-GB" sz="6000" dirty="0">
              <a:solidFill>
                <a:srgbClr val="92D050"/>
              </a:solidFill>
            </a:endParaRPr>
          </a:p>
        </p:txBody>
      </p:sp>
    </p:spTree>
    <p:extLst>
      <p:ext uri="{BB962C8B-B14F-4D97-AF65-F5344CB8AC3E}">
        <p14:creationId xmlns:p14="http://schemas.microsoft.com/office/powerpoint/2010/main" val="135342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What </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can we do?</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Tree>
    <p:extLst>
      <p:ext uri="{BB962C8B-B14F-4D97-AF65-F5344CB8AC3E}">
        <p14:creationId xmlns:p14="http://schemas.microsoft.com/office/powerpoint/2010/main" val="251756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dirty="0">
                <a:solidFill>
                  <a:srgbClr val="FFFFFF"/>
                </a:solidFill>
              </a:rPr>
              <a:t>Prevent Where Possible</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Content Placeholder 2">
            <a:extLst>
              <a:ext uri="{FF2B5EF4-FFF2-40B4-BE49-F238E27FC236}">
                <a16:creationId xmlns:a16="http://schemas.microsoft.com/office/drawing/2014/main" id="{A0452005-1112-4D23-965E-C84FD953E3CA}"/>
              </a:ext>
            </a:extLst>
          </p:cNvPr>
          <p:cNvSpPr>
            <a:spLocks noGrp="1"/>
          </p:cNvSpPr>
          <p:nvPr>
            <p:ph idx="1"/>
          </p:nvPr>
        </p:nvSpPr>
        <p:spPr>
          <a:xfrm>
            <a:off x="4470159" y="215537"/>
            <a:ext cx="7480586" cy="5817326"/>
          </a:xfrm>
        </p:spPr>
        <p:txBody>
          <a:bodyPr/>
          <a:lstStyle/>
          <a:p>
            <a:pPr marL="0" indent="0">
              <a:buNone/>
            </a:pPr>
            <a:endParaRPr lang="en-GB" sz="2400" dirty="0"/>
          </a:p>
          <a:p>
            <a:pPr marL="0" indent="0">
              <a:buNone/>
            </a:pPr>
            <a:r>
              <a:rPr lang="en-GB" sz="2400" dirty="0"/>
              <a:t>The offer of a Landlord Support Service to c</a:t>
            </a:r>
            <a:r>
              <a:rPr lang="en-GB" sz="2400" dirty="0">
                <a:solidFill>
                  <a:schemeClr val="tx1"/>
                </a:solidFill>
              </a:rPr>
              <a:t>atch tenancy problems as early as possible.</a:t>
            </a:r>
          </a:p>
          <a:p>
            <a:pPr marL="0" indent="0">
              <a:buNone/>
            </a:pPr>
            <a:endParaRPr lang="en-GB" sz="2400" dirty="0">
              <a:solidFill>
                <a:schemeClr val="tx1"/>
              </a:solidFill>
            </a:endParaRPr>
          </a:p>
          <a:p>
            <a:pPr marL="0" indent="0">
              <a:buNone/>
            </a:pPr>
            <a:r>
              <a:rPr lang="en-GB" sz="2400" dirty="0"/>
              <a:t>“Say before you serve”</a:t>
            </a:r>
          </a:p>
          <a:p>
            <a:pPr marL="0" indent="0">
              <a:buNone/>
            </a:pPr>
            <a:endParaRPr lang="en-GB" sz="2400" dirty="0"/>
          </a:p>
          <a:p>
            <a:r>
              <a:rPr lang="en-GB" sz="2400" dirty="0"/>
              <a:t>Early intervention Officers</a:t>
            </a:r>
          </a:p>
          <a:p>
            <a:endParaRPr lang="en-GB" sz="2400" dirty="0"/>
          </a:p>
          <a:p>
            <a:r>
              <a:rPr lang="en-GB" sz="2400" dirty="0"/>
              <a:t>Landlord Liaison Officers</a:t>
            </a:r>
          </a:p>
          <a:p>
            <a:endParaRPr lang="en-GB" sz="2400" dirty="0"/>
          </a:p>
          <a:p>
            <a:r>
              <a:rPr lang="en-GB" sz="2400" dirty="0"/>
              <a:t>Social lettings officers</a:t>
            </a:r>
          </a:p>
          <a:p>
            <a:endParaRPr lang="en-GB" sz="2400" dirty="0"/>
          </a:p>
          <a:p>
            <a:r>
              <a:rPr lang="en-GB" sz="2400" dirty="0"/>
              <a:t>Links into other support services</a:t>
            </a:r>
          </a:p>
          <a:p>
            <a:endParaRPr lang="en-GB" dirty="0"/>
          </a:p>
          <a:p>
            <a:pPr marL="0" indent="0">
              <a:buNone/>
            </a:pPr>
            <a:endParaRPr lang="en-GB" dirty="0"/>
          </a:p>
          <a:p>
            <a:pPr marL="0" indent="0">
              <a:buNone/>
            </a:pPr>
            <a:endParaRPr lang="en-GB" dirty="0"/>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endParaRPr lang="en-GB" dirty="0"/>
          </a:p>
        </p:txBody>
      </p:sp>
    </p:spTree>
    <p:extLst>
      <p:ext uri="{BB962C8B-B14F-4D97-AF65-F5344CB8AC3E}">
        <p14:creationId xmlns:p14="http://schemas.microsoft.com/office/powerpoint/2010/main" val="228392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Our Offer</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Text Placeholder 2">
            <a:extLst>
              <a:ext uri="{FF2B5EF4-FFF2-40B4-BE49-F238E27FC236}">
                <a16:creationId xmlns:a16="http://schemas.microsoft.com/office/drawing/2014/main" id="{4B9006DC-E490-4429-9E9D-983A5B0A0379}"/>
              </a:ext>
            </a:extLst>
          </p:cNvPr>
          <p:cNvSpPr>
            <a:spLocks noGrp="1"/>
          </p:cNvSpPr>
          <p:nvPr>
            <p:ph idx="1"/>
          </p:nvPr>
        </p:nvSpPr>
        <p:spPr>
          <a:xfrm>
            <a:off x="4343166" y="215537"/>
            <a:ext cx="7607579" cy="5817326"/>
          </a:xfrm>
        </p:spPr>
        <p:txBody>
          <a:bodyPr>
            <a:normAutofit/>
          </a:bodyPr>
          <a:lstStyle/>
          <a:p>
            <a:pPr marL="342900" indent="-342900">
              <a:buFont typeface="Arial" panose="020B0604020202020204" pitchFamily="34" charset="0"/>
              <a:buChar char="•"/>
            </a:pPr>
            <a:endParaRPr lang="en-GB" sz="2600" dirty="0">
              <a:solidFill>
                <a:schemeClr val="tx1"/>
              </a:solidFill>
            </a:endParaRPr>
          </a:p>
          <a:p>
            <a:pPr marL="342900" indent="-342900">
              <a:buFont typeface="Arial" panose="020B0604020202020204" pitchFamily="34" charset="0"/>
              <a:buChar char="•"/>
            </a:pPr>
            <a:r>
              <a:rPr lang="en-GB" sz="2600" dirty="0">
                <a:solidFill>
                  <a:schemeClr val="tx1"/>
                </a:solidFill>
              </a:rPr>
              <a:t>Personal Housing Plan created </a:t>
            </a:r>
          </a:p>
          <a:p>
            <a:pPr marL="342900" indent="-342900">
              <a:buFont typeface="Arial" panose="020B0604020202020204" pitchFamily="34" charset="0"/>
              <a:buChar char="•"/>
            </a:pPr>
            <a:r>
              <a:rPr lang="en-GB" sz="2600" dirty="0">
                <a:solidFill>
                  <a:schemeClr val="tx1"/>
                </a:solidFill>
              </a:rPr>
              <a:t>Actions to take to prevent homelessness</a:t>
            </a:r>
          </a:p>
          <a:p>
            <a:pPr marL="342900" indent="-342900">
              <a:buFont typeface="Arial" panose="020B0604020202020204" pitchFamily="34" charset="0"/>
              <a:buChar char="•"/>
            </a:pPr>
            <a:r>
              <a:rPr lang="en-GB" sz="2600" dirty="0">
                <a:solidFill>
                  <a:schemeClr val="tx1"/>
                </a:solidFill>
              </a:rPr>
              <a:t>Actions can be allocated to the tenant, landlord, housing aid staff or partner agency</a:t>
            </a:r>
          </a:p>
          <a:p>
            <a:pPr marL="342900" indent="-342900">
              <a:buFont typeface="Arial" panose="020B0604020202020204" pitchFamily="34" charset="0"/>
              <a:buChar char="•"/>
            </a:pPr>
            <a:r>
              <a:rPr lang="en-GB" sz="2600" dirty="0">
                <a:solidFill>
                  <a:schemeClr val="tx1"/>
                </a:solidFill>
              </a:rPr>
              <a:t>Reviewed regularly</a:t>
            </a:r>
          </a:p>
          <a:p>
            <a:pPr marL="342900" indent="-342900">
              <a:buFont typeface="Arial" panose="020B0604020202020204" pitchFamily="34" charset="0"/>
              <a:buChar char="•"/>
            </a:pPr>
            <a:r>
              <a:rPr lang="en-GB" sz="2600" dirty="0">
                <a:solidFill>
                  <a:schemeClr val="tx1"/>
                </a:solidFill>
              </a:rPr>
              <a:t>Support with:-</a:t>
            </a:r>
          </a:p>
          <a:p>
            <a:pPr marL="800100" lvl="1" indent="-342900">
              <a:buFont typeface="Arial" panose="020B0604020202020204" pitchFamily="34" charset="0"/>
              <a:buChar char="•"/>
            </a:pPr>
            <a:r>
              <a:rPr lang="en-GB" sz="2600" dirty="0">
                <a:solidFill>
                  <a:schemeClr val="tx1"/>
                </a:solidFill>
              </a:rPr>
              <a:t>Rent arrears</a:t>
            </a:r>
          </a:p>
          <a:p>
            <a:pPr marL="800100" lvl="1" indent="-342900">
              <a:buFont typeface="Arial" panose="020B0604020202020204" pitchFamily="34" charset="0"/>
              <a:buChar char="•"/>
            </a:pPr>
            <a:r>
              <a:rPr lang="en-GB" sz="2600" dirty="0">
                <a:solidFill>
                  <a:schemeClr val="tx1"/>
                </a:solidFill>
              </a:rPr>
              <a:t>Anti-social behaviour</a:t>
            </a:r>
          </a:p>
          <a:p>
            <a:pPr marL="800100" lvl="1" indent="-342900">
              <a:buFont typeface="Arial" panose="020B0604020202020204" pitchFamily="34" charset="0"/>
              <a:buChar char="•"/>
            </a:pPr>
            <a:r>
              <a:rPr lang="en-GB" sz="2600" dirty="0">
                <a:solidFill>
                  <a:schemeClr val="tx1"/>
                </a:solidFill>
              </a:rPr>
              <a:t>Disrepair</a:t>
            </a:r>
          </a:p>
          <a:p>
            <a:pPr marL="800100" lvl="1" indent="-342900">
              <a:buFont typeface="Arial" panose="020B0604020202020204" pitchFamily="34" charset="0"/>
              <a:buChar char="•"/>
            </a:pPr>
            <a:r>
              <a:rPr lang="en-GB" sz="2600" dirty="0">
                <a:solidFill>
                  <a:schemeClr val="tx1"/>
                </a:solidFill>
              </a:rPr>
              <a:t>Benefit issues</a:t>
            </a:r>
          </a:p>
          <a:p>
            <a:pPr marL="800100" lvl="1" indent="-342900">
              <a:buFont typeface="Arial" panose="020B0604020202020204" pitchFamily="34" charset="0"/>
              <a:buChar char="•"/>
            </a:pPr>
            <a:r>
              <a:rPr lang="en-GB" sz="2600" dirty="0">
                <a:solidFill>
                  <a:schemeClr val="tx1"/>
                </a:solidFill>
              </a:rPr>
              <a:t>Mediation</a:t>
            </a:r>
          </a:p>
          <a:p>
            <a:pPr marL="342900" indent="-34290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123999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altLang="en-US" dirty="0">
                <a:solidFill>
                  <a:srgbClr val="99CC00"/>
                </a:solidFill>
                <a:latin typeface="Arial Black" panose="020B0A04020102020204" pitchFamily="34" charset="0"/>
              </a:rPr>
              <a:t> National context</a:t>
            </a:r>
          </a:p>
        </p:txBody>
      </p:sp>
      <p:sp>
        <p:nvSpPr>
          <p:cNvPr id="4099" name="Rectangle 3"/>
          <p:cNvSpPr>
            <a:spLocks noGrp="1" noChangeArrowheads="1"/>
          </p:cNvSpPr>
          <p:nvPr>
            <p:ph type="body" idx="1"/>
          </p:nvPr>
        </p:nvSpPr>
        <p:spPr>
          <a:xfrm>
            <a:off x="3307835" y="1996464"/>
            <a:ext cx="5982730" cy="3480668"/>
          </a:xfrm>
        </p:spPr>
        <p:txBody>
          <a:bodyPr>
            <a:normAutofit/>
          </a:bodyPr>
          <a:lstStyle/>
          <a:p>
            <a:pPr marL="457200" indent="-457200"/>
            <a:r>
              <a:rPr lang="en-US" altLang="en-US" sz="3600" dirty="0">
                <a:solidFill>
                  <a:schemeClr val="bg1">
                    <a:lumMod val="50000"/>
                  </a:schemeClr>
                </a:solidFill>
              </a:rPr>
              <a:t>Cost of living crisis</a:t>
            </a:r>
          </a:p>
          <a:p>
            <a:pPr marL="457200" indent="-457200"/>
            <a:r>
              <a:rPr lang="en-US" altLang="en-US" sz="3600" dirty="0">
                <a:solidFill>
                  <a:schemeClr val="bg1">
                    <a:lumMod val="50000"/>
                  </a:schemeClr>
                </a:solidFill>
              </a:rPr>
              <a:t>Housing crisis</a:t>
            </a:r>
          </a:p>
          <a:p>
            <a:pPr marL="457200" indent="-457200"/>
            <a:r>
              <a:rPr lang="en-US" altLang="en-US" sz="3600" dirty="0">
                <a:solidFill>
                  <a:schemeClr val="bg1">
                    <a:lumMod val="50000"/>
                  </a:schemeClr>
                </a:solidFill>
              </a:rPr>
              <a:t>Fuel Poverty </a:t>
            </a:r>
          </a:p>
          <a:p>
            <a:pPr marL="457200" indent="-457200"/>
            <a:r>
              <a:rPr lang="en-US" altLang="en-US" sz="3600" dirty="0">
                <a:solidFill>
                  <a:schemeClr val="bg1">
                    <a:lumMod val="50000"/>
                  </a:schemeClr>
                </a:solidFill>
              </a:rPr>
              <a:t>Food poverty</a:t>
            </a:r>
          </a:p>
          <a:p>
            <a:pPr marL="457200" indent="-457200"/>
            <a:r>
              <a:rPr lang="en-US" altLang="en-US" sz="3600" dirty="0">
                <a:solidFill>
                  <a:schemeClr val="bg1">
                    <a:lumMod val="50000"/>
                  </a:schemeClr>
                </a:solidFill>
              </a:rPr>
              <a:t>High inflation</a:t>
            </a:r>
          </a:p>
          <a:p>
            <a:pPr marL="457200" indent="-457200"/>
            <a:endParaRPr lang="en-US" altLang="en-US" sz="2700" dirty="0">
              <a:solidFill>
                <a:schemeClr val="bg1">
                  <a:lumMod val="50000"/>
                </a:schemeClr>
              </a:solidFill>
            </a:endParaRPr>
          </a:p>
          <a:p>
            <a:pPr marL="457200" indent="-457200"/>
            <a:endParaRPr lang="en-US" altLang="en-US" sz="2700" dirty="0">
              <a:solidFill>
                <a:schemeClr val="bg1">
                  <a:lumMod val="50000"/>
                </a:schemeClr>
              </a:solidFill>
            </a:endParaRPr>
          </a:p>
          <a:p>
            <a:pPr marL="457200" indent="-457200"/>
            <a:endParaRPr lang="en-US" altLang="en-US" sz="2700" dirty="0">
              <a:solidFill>
                <a:schemeClr val="bg1">
                  <a:lumMod val="50000"/>
                </a:schemeClr>
              </a:solidFill>
            </a:endParaRPr>
          </a:p>
          <a:p>
            <a:pPr marL="457200" indent="-457200"/>
            <a:endParaRPr lang="en-US" altLang="en-US" sz="2700" dirty="0">
              <a:solidFill>
                <a:schemeClr val="bg1">
                  <a:lumMod val="50000"/>
                </a:schemeClr>
              </a:solidFill>
            </a:endParaRPr>
          </a:p>
          <a:p>
            <a:pPr marL="457200" indent="-457200"/>
            <a:endParaRPr lang="en-US" altLang="en-US" sz="2700" b="1" dirty="0"/>
          </a:p>
          <a:p>
            <a:pPr marL="457200" indent="-457200"/>
            <a:endParaRPr lang="en-US" altLang="en-US" sz="2700" b="1" dirty="0"/>
          </a:p>
        </p:txBody>
      </p:sp>
      <p:pic>
        <p:nvPicPr>
          <p:cNvPr id="2" name="Picture 1"/>
          <p:cNvPicPr>
            <a:picLocks noChangeAspect="1"/>
          </p:cNvPicPr>
          <p:nvPr/>
        </p:nvPicPr>
        <p:blipFill>
          <a:blip r:embed="rId3"/>
          <a:stretch>
            <a:fillRect/>
          </a:stretch>
        </p:blipFill>
        <p:spPr>
          <a:xfrm>
            <a:off x="10395449" y="6119949"/>
            <a:ext cx="1381125" cy="609600"/>
          </a:xfrm>
          <a:prstGeom prst="rect">
            <a:avLst/>
          </a:prstGeom>
        </p:spPr>
      </p:pic>
    </p:spTree>
    <p:extLst>
      <p:ext uri="{BB962C8B-B14F-4D97-AF65-F5344CB8AC3E}">
        <p14:creationId xmlns:p14="http://schemas.microsoft.com/office/powerpoint/2010/main" val="2080751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What </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do we need?</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Subtitle 7">
            <a:extLst>
              <a:ext uri="{FF2B5EF4-FFF2-40B4-BE49-F238E27FC236}">
                <a16:creationId xmlns:a16="http://schemas.microsoft.com/office/drawing/2014/main" id="{CFF9DD6E-DF78-418E-8153-2284776BA8B4}"/>
              </a:ext>
            </a:extLst>
          </p:cNvPr>
          <p:cNvSpPr txBox="1">
            <a:spLocks/>
          </p:cNvSpPr>
          <p:nvPr/>
        </p:nvSpPr>
        <p:spPr>
          <a:xfrm>
            <a:off x="4343166" y="215537"/>
            <a:ext cx="7607579" cy="58173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4800" dirty="0"/>
          </a:p>
          <a:p>
            <a:pPr marL="0" indent="0">
              <a:buNone/>
            </a:pPr>
            <a:endParaRPr lang="en-GB" sz="4800" dirty="0"/>
          </a:p>
          <a:p>
            <a:pPr marL="0" indent="0">
              <a:buNone/>
            </a:pPr>
            <a:endParaRPr lang="en-GB" sz="4800" dirty="0"/>
          </a:p>
          <a:p>
            <a:pPr marL="0" indent="0">
              <a:buNone/>
            </a:pPr>
            <a:r>
              <a:rPr lang="en-GB" sz="4800" dirty="0"/>
              <a:t>Good quality, affordable permanent homes in the Private Rented Sector</a:t>
            </a:r>
          </a:p>
        </p:txBody>
      </p:sp>
    </p:spTree>
    <p:extLst>
      <p:ext uri="{BB962C8B-B14F-4D97-AF65-F5344CB8AC3E}">
        <p14:creationId xmlns:p14="http://schemas.microsoft.com/office/powerpoint/2010/main" val="4001202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Tenancy Management</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Text Placeholder 2">
            <a:extLst>
              <a:ext uri="{FF2B5EF4-FFF2-40B4-BE49-F238E27FC236}">
                <a16:creationId xmlns:a16="http://schemas.microsoft.com/office/drawing/2014/main" id="{B661A521-0FAE-4E6D-A2B5-79FA5A3D16E7}"/>
              </a:ext>
            </a:extLst>
          </p:cNvPr>
          <p:cNvSpPr>
            <a:spLocks noGrp="1"/>
          </p:cNvSpPr>
          <p:nvPr>
            <p:ph idx="1"/>
          </p:nvPr>
        </p:nvSpPr>
        <p:spPr>
          <a:xfrm>
            <a:off x="4343165" y="215537"/>
            <a:ext cx="7607579" cy="5817326"/>
          </a:xfrm>
        </p:spPr>
        <p:txBody>
          <a:bodyPr>
            <a:normAutofit fontScale="85000" lnSpcReduction="10000"/>
          </a:bodyPr>
          <a:lstStyle/>
          <a:p>
            <a:pPr marL="342900" indent="-342900">
              <a:buFont typeface="Arial" panose="020B0604020202020204" pitchFamily="34" charset="0"/>
              <a:buChar char="•"/>
            </a:pPr>
            <a:endParaRPr lang="en-GB" sz="3100" dirty="0"/>
          </a:p>
          <a:p>
            <a:pPr marL="342900" indent="-342900">
              <a:buFont typeface="Arial" panose="020B0604020202020204" pitchFamily="34" charset="0"/>
              <a:buChar char="•"/>
            </a:pPr>
            <a:r>
              <a:rPr lang="en-GB" sz="3100" dirty="0"/>
              <a:t>Written Bond equivalent of up to two months rent or Cash Deposit up to maximum of 5 weeks rent</a:t>
            </a:r>
          </a:p>
          <a:p>
            <a:pPr marL="342900" indent="-342900">
              <a:buFont typeface="Arial" panose="020B0604020202020204" pitchFamily="34" charset="0"/>
              <a:buChar char="•"/>
            </a:pPr>
            <a:r>
              <a:rPr lang="en-GB" sz="3100" dirty="0"/>
              <a:t>Detailed inventory including photographs</a:t>
            </a:r>
          </a:p>
          <a:p>
            <a:pPr marL="342900" indent="-342900">
              <a:buFont typeface="Arial" panose="020B0604020202020204" pitchFamily="34" charset="0"/>
              <a:buChar char="•"/>
            </a:pPr>
            <a:r>
              <a:rPr lang="en-GB" sz="3100" dirty="0"/>
              <a:t>Tenant Finding</a:t>
            </a:r>
          </a:p>
          <a:p>
            <a:pPr marL="342900" indent="-342900">
              <a:buFont typeface="Arial" panose="020B0604020202020204" pitchFamily="34" charset="0"/>
              <a:buChar char="•"/>
            </a:pPr>
            <a:r>
              <a:rPr lang="en-GB" sz="3100" dirty="0"/>
              <a:t>Comprehensive assessment</a:t>
            </a:r>
          </a:p>
          <a:p>
            <a:pPr marL="342900" indent="-342900">
              <a:buFont typeface="Arial" panose="020B0604020202020204" pitchFamily="34" charset="0"/>
              <a:buChar char="•"/>
            </a:pPr>
            <a:r>
              <a:rPr lang="en-GB" sz="3100" dirty="0"/>
              <a:t>Accompanied Viewings</a:t>
            </a:r>
          </a:p>
          <a:p>
            <a:pPr marL="342900" indent="-342900">
              <a:buFont typeface="Arial" panose="020B0604020202020204" pitchFamily="34" charset="0"/>
              <a:buChar char="•"/>
            </a:pPr>
            <a:r>
              <a:rPr lang="en-GB" sz="3100" dirty="0"/>
              <a:t>Tenancy facilitation</a:t>
            </a:r>
          </a:p>
          <a:p>
            <a:pPr marL="342900" indent="-342900">
              <a:buFont typeface="Arial" panose="020B0604020202020204" pitchFamily="34" charset="0"/>
              <a:buChar char="•"/>
            </a:pPr>
            <a:r>
              <a:rPr lang="en-GB" sz="3100" dirty="0"/>
              <a:t>Welfare benefits and direct payments of Universal Credit and Housing Benefit</a:t>
            </a:r>
          </a:p>
          <a:p>
            <a:pPr marL="342900" indent="-342900">
              <a:buFont typeface="Arial" panose="020B0604020202020204" pitchFamily="34" charset="0"/>
              <a:buChar char="•"/>
            </a:pPr>
            <a:r>
              <a:rPr lang="en-GB" sz="3100" dirty="0"/>
              <a:t>Ongoing support</a:t>
            </a:r>
          </a:p>
          <a:p>
            <a:pPr marL="342900" indent="-342900">
              <a:buFont typeface="Arial" panose="020B0604020202020204" pitchFamily="34" charset="0"/>
              <a:buChar char="•"/>
            </a:pPr>
            <a:r>
              <a:rPr lang="en-GB" sz="3100" dirty="0"/>
              <a:t>HHSRS inspections</a:t>
            </a:r>
          </a:p>
          <a:p>
            <a:pPr marL="0" indent="0" algn="ctr">
              <a:buNone/>
            </a:pPr>
            <a:r>
              <a:rPr lang="en-GB" sz="5200" b="1" dirty="0">
                <a:solidFill>
                  <a:srgbClr val="95B333"/>
                </a:solidFill>
              </a:rPr>
              <a:t>Free</a:t>
            </a:r>
            <a:endParaRPr lang="en-GB" sz="5200" dirty="0">
              <a:solidFill>
                <a:srgbClr val="95B333"/>
              </a:solidFill>
            </a:endParaRPr>
          </a:p>
        </p:txBody>
      </p:sp>
    </p:spTree>
    <p:extLst>
      <p:ext uri="{BB962C8B-B14F-4D97-AF65-F5344CB8AC3E}">
        <p14:creationId xmlns:p14="http://schemas.microsoft.com/office/powerpoint/2010/main" val="308340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Property Management</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Text Placeholder 2">
            <a:extLst>
              <a:ext uri="{FF2B5EF4-FFF2-40B4-BE49-F238E27FC236}">
                <a16:creationId xmlns:a16="http://schemas.microsoft.com/office/drawing/2014/main" id="{7ACA6F28-7DEE-4493-A989-9CBD1BFBBD81}"/>
              </a:ext>
            </a:extLst>
          </p:cNvPr>
          <p:cNvSpPr txBox="1">
            <a:spLocks/>
          </p:cNvSpPr>
          <p:nvPr/>
        </p:nvSpPr>
        <p:spPr>
          <a:xfrm>
            <a:off x="4343165" y="215537"/>
            <a:ext cx="7607579" cy="581732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sz="3800" dirty="0"/>
          </a:p>
          <a:p>
            <a:pPr marL="342900" indent="-342900"/>
            <a:r>
              <a:rPr lang="en-GB" sz="3800" dirty="0"/>
              <a:t>Tenancy Management</a:t>
            </a:r>
          </a:p>
          <a:p>
            <a:pPr marL="342900" indent="-342900"/>
            <a:r>
              <a:rPr lang="en-GB" sz="3800" dirty="0"/>
              <a:t>Rent collection and account Management</a:t>
            </a:r>
          </a:p>
          <a:p>
            <a:pPr marL="342900" indent="-342900"/>
            <a:r>
              <a:rPr lang="en-GB" sz="3800" dirty="0"/>
              <a:t>Regular inspections</a:t>
            </a:r>
          </a:p>
          <a:p>
            <a:pPr marL="342900" indent="-342900"/>
            <a:r>
              <a:rPr lang="en-GB" sz="3800" dirty="0"/>
              <a:t>Co-ordinate repairs</a:t>
            </a:r>
          </a:p>
          <a:p>
            <a:pPr marL="342900" indent="-342900"/>
            <a:r>
              <a:rPr lang="en-GB" sz="3800" dirty="0"/>
              <a:t>Source contractors</a:t>
            </a:r>
          </a:p>
          <a:p>
            <a:pPr marL="342900" indent="-342900"/>
            <a:r>
              <a:rPr lang="en-GB" sz="3800" dirty="0"/>
              <a:t>Gas safety certificate</a:t>
            </a:r>
          </a:p>
          <a:p>
            <a:pPr marL="342900" indent="-342900"/>
            <a:r>
              <a:rPr lang="en-GB" sz="3800" dirty="0"/>
              <a:t>Check outs and inspections</a:t>
            </a:r>
          </a:p>
          <a:p>
            <a:pPr marL="342900" indent="-342900"/>
            <a:r>
              <a:rPr lang="en-GB" sz="3800" dirty="0"/>
              <a:t>Named officer contact</a:t>
            </a:r>
          </a:p>
          <a:p>
            <a:pPr marL="0" indent="0" algn="ctr">
              <a:buNone/>
            </a:pPr>
            <a:r>
              <a:rPr lang="en-GB" sz="4300" b="1" dirty="0">
                <a:solidFill>
                  <a:srgbClr val="95B333"/>
                </a:solidFill>
              </a:rPr>
              <a:t>£35.00 per month incl. VAT</a:t>
            </a:r>
          </a:p>
        </p:txBody>
      </p:sp>
    </p:spTree>
    <p:extLst>
      <p:ext uri="{BB962C8B-B14F-4D97-AF65-F5344CB8AC3E}">
        <p14:creationId xmlns:p14="http://schemas.microsoft.com/office/powerpoint/2010/main" val="41381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Rough Sleepers and </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Ex-Offenders</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Text Placeholder 2">
            <a:extLst>
              <a:ext uri="{FF2B5EF4-FFF2-40B4-BE49-F238E27FC236}">
                <a16:creationId xmlns:a16="http://schemas.microsoft.com/office/drawing/2014/main" id="{687BBCE2-88C0-4CCC-B760-215517DA8568}"/>
              </a:ext>
            </a:extLst>
          </p:cNvPr>
          <p:cNvSpPr>
            <a:spLocks noGrp="1"/>
          </p:cNvSpPr>
          <p:nvPr>
            <p:ph idx="1"/>
          </p:nvPr>
        </p:nvSpPr>
        <p:spPr>
          <a:xfrm>
            <a:off x="4343165" y="215537"/>
            <a:ext cx="7607579" cy="5817326"/>
          </a:xfrm>
        </p:spPr>
        <p:txBody>
          <a:bodyPr>
            <a:norm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dirty="0"/>
              <a:t>Rent guarantee or 6 months RIA</a:t>
            </a:r>
          </a:p>
          <a:p>
            <a:endParaRPr lang="en-GB" dirty="0"/>
          </a:p>
          <a:p>
            <a:pPr marL="342900" indent="-342900">
              <a:buFont typeface="Arial" panose="020B0604020202020204" pitchFamily="34" charset="0"/>
              <a:buChar char="•"/>
            </a:pPr>
            <a:r>
              <a:rPr lang="en-GB" dirty="0"/>
              <a:t>Furniture support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Direct Rent Payments from Universal Credit</a:t>
            </a:r>
          </a:p>
          <a:p>
            <a:pPr marL="0" indent="0">
              <a:buNone/>
            </a:pPr>
            <a:endParaRPr lang="en-GB" dirty="0"/>
          </a:p>
          <a:p>
            <a:pPr marL="342900" indent="-342900">
              <a:buFont typeface="Arial" panose="020B0604020202020204" pitchFamily="34" charset="0"/>
              <a:buChar char="•"/>
            </a:pPr>
            <a:r>
              <a:rPr lang="en-GB" dirty="0"/>
              <a:t>Setting up utilities</a:t>
            </a:r>
          </a:p>
          <a:p>
            <a:pPr marL="0" indent="0">
              <a:buNone/>
            </a:pPr>
            <a:endParaRPr lang="en-GB" dirty="0"/>
          </a:p>
          <a:p>
            <a:pPr marL="342900" indent="-342900">
              <a:buFont typeface="Arial" panose="020B0604020202020204" pitchFamily="34" charset="0"/>
              <a:buChar char="•"/>
            </a:pPr>
            <a:r>
              <a:rPr lang="en-GB" dirty="0"/>
              <a:t>Rough sleeper and Ex Offender specialists</a:t>
            </a:r>
          </a:p>
          <a:p>
            <a:endParaRPr lang="en-GB" dirty="0"/>
          </a:p>
        </p:txBody>
      </p:sp>
    </p:spTree>
    <p:extLst>
      <p:ext uri="{BB962C8B-B14F-4D97-AF65-F5344CB8AC3E}">
        <p14:creationId xmlns:p14="http://schemas.microsoft.com/office/powerpoint/2010/main" val="404642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Achievements</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2022/2023</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Text Placeholder 2">
            <a:extLst>
              <a:ext uri="{FF2B5EF4-FFF2-40B4-BE49-F238E27FC236}">
                <a16:creationId xmlns:a16="http://schemas.microsoft.com/office/drawing/2014/main" id="{6AB91316-E61C-4856-B1DE-984EE186B68A}"/>
              </a:ext>
            </a:extLst>
          </p:cNvPr>
          <p:cNvSpPr>
            <a:spLocks noGrp="1"/>
          </p:cNvSpPr>
          <p:nvPr>
            <p:ph idx="1"/>
          </p:nvPr>
        </p:nvSpPr>
        <p:spPr>
          <a:xfrm>
            <a:off x="4343165" y="215537"/>
            <a:ext cx="7607579" cy="5817326"/>
          </a:xfrm>
        </p:spPr>
        <p:txBody>
          <a:bodyPr>
            <a:normAutofit fontScale="92500" lnSpcReduction="10000"/>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sz="3600" dirty="0"/>
              <a:t>Currently Managing 53 Properties</a:t>
            </a:r>
          </a:p>
          <a:p>
            <a:pPr marL="342900" indent="-342900">
              <a:buFont typeface="Arial" panose="020B0604020202020204" pitchFamily="34" charset="0"/>
              <a:buChar char="•"/>
            </a:pPr>
            <a:endParaRPr lang="en-GB" sz="3600" dirty="0"/>
          </a:p>
          <a:p>
            <a:pPr marL="342900" indent="-342900">
              <a:buFont typeface="Arial" panose="020B0604020202020204" pitchFamily="34" charset="0"/>
              <a:buChar char="•"/>
            </a:pPr>
            <a:r>
              <a:rPr lang="en-GB" sz="3600" dirty="0"/>
              <a:t>396 Households supported into accommodation</a:t>
            </a:r>
          </a:p>
          <a:p>
            <a:endParaRPr lang="en-GB" sz="3600" dirty="0"/>
          </a:p>
          <a:p>
            <a:pPr marL="342900" indent="-342900">
              <a:buFont typeface="Arial" panose="020B0604020202020204" pitchFamily="34" charset="0"/>
              <a:buChar char="•"/>
            </a:pPr>
            <a:r>
              <a:rPr lang="en-GB" sz="3600" dirty="0"/>
              <a:t>86  Ex offenders assisted into accommodation</a:t>
            </a:r>
          </a:p>
          <a:p>
            <a:pPr marL="342900" indent="-342900">
              <a:buFont typeface="Arial" panose="020B0604020202020204" pitchFamily="34" charset="0"/>
              <a:buChar char="•"/>
            </a:pPr>
            <a:endParaRPr lang="en-GB" sz="3600" dirty="0"/>
          </a:p>
          <a:p>
            <a:pPr marL="342900" indent="-342900">
              <a:buFont typeface="Arial" panose="020B0604020202020204" pitchFamily="34" charset="0"/>
              <a:buChar char="•"/>
            </a:pPr>
            <a:r>
              <a:rPr lang="en-GB" sz="3600" dirty="0"/>
              <a:t>118 Rough sleepers supported off the streets into accommodation</a:t>
            </a:r>
          </a:p>
          <a:p>
            <a:endParaRPr lang="en-GB" dirty="0"/>
          </a:p>
        </p:txBody>
      </p:sp>
    </p:spTree>
    <p:extLst>
      <p:ext uri="{BB962C8B-B14F-4D97-AF65-F5344CB8AC3E}">
        <p14:creationId xmlns:p14="http://schemas.microsoft.com/office/powerpoint/2010/main" val="2272256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Need </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to do more</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Content Placeholder 2">
            <a:extLst>
              <a:ext uri="{FF2B5EF4-FFF2-40B4-BE49-F238E27FC236}">
                <a16:creationId xmlns:a16="http://schemas.microsoft.com/office/drawing/2014/main" id="{2DBA5EB6-8900-45A1-8417-75105D7B49EB}"/>
              </a:ext>
            </a:extLst>
          </p:cNvPr>
          <p:cNvSpPr>
            <a:spLocks noGrp="1"/>
          </p:cNvSpPr>
          <p:nvPr>
            <p:ph idx="1"/>
          </p:nvPr>
        </p:nvSpPr>
        <p:spPr>
          <a:xfrm>
            <a:off x="4343166" y="215537"/>
            <a:ext cx="7607578" cy="5817326"/>
          </a:xfrm>
        </p:spPr>
        <p:txBody>
          <a:bodyPr>
            <a:normAutofit/>
          </a:bodyPr>
          <a:lstStyle/>
          <a:p>
            <a:endParaRPr lang="en-GB" dirty="0"/>
          </a:p>
          <a:p>
            <a:r>
              <a:rPr lang="en-GB" dirty="0"/>
              <a:t>Landlords</a:t>
            </a:r>
          </a:p>
          <a:p>
            <a:pPr marL="0" indent="0">
              <a:buNone/>
            </a:pPr>
            <a:endParaRPr lang="en-GB" dirty="0"/>
          </a:p>
          <a:p>
            <a:r>
              <a:rPr lang="en-GB" dirty="0"/>
              <a:t>Further support for the NPRAS, through service re-design </a:t>
            </a:r>
          </a:p>
          <a:p>
            <a:pPr marL="0" indent="0">
              <a:buNone/>
            </a:pPr>
            <a:endParaRPr lang="en-GB" dirty="0"/>
          </a:p>
          <a:p>
            <a:pPr lvl="1">
              <a:lnSpc>
                <a:spcPct val="150000"/>
              </a:lnSpc>
              <a:spcBef>
                <a:spcPts val="0"/>
              </a:spcBef>
            </a:pPr>
            <a:r>
              <a:rPr lang="en-GB" dirty="0"/>
              <a:t>Manager Support</a:t>
            </a:r>
          </a:p>
          <a:p>
            <a:pPr lvl="1">
              <a:lnSpc>
                <a:spcPct val="150000"/>
              </a:lnSpc>
              <a:spcBef>
                <a:spcPts val="0"/>
              </a:spcBef>
            </a:pPr>
            <a:r>
              <a:rPr lang="en-GB" dirty="0"/>
              <a:t>Landlord Liaison Officer</a:t>
            </a:r>
          </a:p>
          <a:p>
            <a:pPr lvl="1">
              <a:lnSpc>
                <a:spcPct val="150000"/>
              </a:lnSpc>
              <a:spcBef>
                <a:spcPts val="0"/>
              </a:spcBef>
            </a:pPr>
            <a:r>
              <a:rPr lang="en-GB" dirty="0"/>
              <a:t>Casework intervention officers</a:t>
            </a:r>
          </a:p>
          <a:p>
            <a:pPr lvl="1">
              <a:lnSpc>
                <a:spcPct val="150000"/>
              </a:lnSpc>
              <a:spcBef>
                <a:spcPts val="0"/>
              </a:spcBef>
            </a:pPr>
            <a:r>
              <a:rPr lang="en-GB" dirty="0"/>
              <a:t>Social lettings officers</a:t>
            </a:r>
          </a:p>
          <a:p>
            <a:pPr marL="457200" lvl="1" indent="0">
              <a:buNone/>
            </a:pPr>
            <a:endParaRPr lang="en-GB" dirty="0"/>
          </a:p>
        </p:txBody>
      </p:sp>
    </p:spTree>
    <p:extLst>
      <p:ext uri="{BB962C8B-B14F-4D97-AF65-F5344CB8AC3E}">
        <p14:creationId xmlns:p14="http://schemas.microsoft.com/office/powerpoint/2010/main" val="282904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Contact Details</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Text Placeholder 2">
            <a:extLst>
              <a:ext uri="{FF2B5EF4-FFF2-40B4-BE49-F238E27FC236}">
                <a16:creationId xmlns:a16="http://schemas.microsoft.com/office/drawing/2014/main" id="{27CA1306-5D2E-444D-85B3-CB082B617840}"/>
              </a:ext>
            </a:extLst>
          </p:cNvPr>
          <p:cNvSpPr txBox="1">
            <a:spLocks/>
          </p:cNvSpPr>
          <p:nvPr/>
        </p:nvSpPr>
        <p:spPr>
          <a:xfrm>
            <a:off x="4343165" y="215538"/>
            <a:ext cx="7607579" cy="5817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Tel </a:t>
            </a:r>
            <a:r>
              <a:rPr lang="en-GB" dirty="0">
                <a:solidFill>
                  <a:srgbClr val="0070C0"/>
                </a:solidFill>
              </a:rPr>
              <a:t>0115 8761644</a:t>
            </a:r>
            <a:r>
              <a:rPr lang="en-GB" dirty="0"/>
              <a:t>, </a:t>
            </a:r>
          </a:p>
          <a:p>
            <a:endParaRPr lang="en-GB" dirty="0"/>
          </a:p>
          <a:p>
            <a:r>
              <a:rPr lang="en-GB" dirty="0"/>
              <a:t>Email </a:t>
            </a:r>
            <a:r>
              <a:rPr lang="en-GB" dirty="0">
                <a:solidFill>
                  <a:srgbClr val="0070C0"/>
                </a:solidFill>
                <a:hlinkClick r:id="rId5">
                  <a:extLst>
                    <a:ext uri="{A12FA001-AC4F-418D-AE19-62706E023703}">
                      <ahyp:hlinkClr xmlns:ahyp="http://schemas.microsoft.com/office/drawing/2018/hyperlinkcolor" val="tx"/>
                    </a:ext>
                  </a:extLst>
                </a:hlinkClick>
              </a:rPr>
              <a:t>NPRAS@nottinghamcity.gov.uk</a:t>
            </a:r>
            <a:r>
              <a:rPr lang="en-GB" dirty="0"/>
              <a:t>, </a:t>
            </a:r>
          </a:p>
          <a:p>
            <a:endParaRPr lang="en-GB" dirty="0"/>
          </a:p>
          <a:p>
            <a:r>
              <a:rPr lang="en-GB" dirty="0"/>
              <a:t>Web </a:t>
            </a:r>
            <a:r>
              <a:rPr lang="en-GB" dirty="0">
                <a:solidFill>
                  <a:srgbClr val="0070C0"/>
                </a:solidFill>
                <a:hlinkClick r:id="rId6">
                  <a:extLst>
                    <a:ext uri="{A12FA001-AC4F-418D-AE19-62706E023703}">
                      <ahyp:hlinkClr xmlns:ahyp="http://schemas.microsoft.com/office/drawing/2018/hyperlinkcolor" val="tx"/>
                    </a:ext>
                  </a:extLst>
                </a:hlinkClick>
              </a:rPr>
              <a:t>npras.co.uk</a:t>
            </a:r>
            <a:r>
              <a:rPr lang="en-GB" dirty="0"/>
              <a:t>,</a:t>
            </a:r>
            <a:endParaRPr lang="en-GB" dirty="0">
              <a:solidFill>
                <a:srgbClr val="0070C0"/>
              </a:solidFill>
            </a:endParaRPr>
          </a:p>
          <a:p>
            <a:endParaRPr lang="en-GB" dirty="0">
              <a:solidFill>
                <a:srgbClr val="0070C0"/>
              </a:solidFill>
            </a:endParaRPr>
          </a:p>
          <a:p>
            <a:r>
              <a:rPr lang="en-GB" sz="2400" dirty="0"/>
              <a:t>           @NottmPRAS</a:t>
            </a:r>
          </a:p>
          <a:p>
            <a:endParaRPr lang="en-GB" sz="2400" dirty="0"/>
          </a:p>
          <a:p>
            <a:r>
              <a:rPr lang="en-GB" dirty="0"/>
              <a:t>         </a:t>
            </a:r>
            <a:r>
              <a:rPr lang="en-GB" sz="2400" dirty="0"/>
              <a:t>@NottmPRAS</a:t>
            </a:r>
          </a:p>
          <a:p>
            <a:endParaRPr lang="en-GB" dirty="0"/>
          </a:p>
          <a:p>
            <a:endParaRPr lang="en-GB" sz="2400"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id="{1F276414-3132-42C4-9CA5-E5F9C2D54D77}"/>
              </a:ext>
            </a:extLst>
          </p:cNvPr>
          <p:cNvPicPr>
            <a:picLocks noChangeAspect="1"/>
          </p:cNvPicPr>
          <p:nvPr/>
        </p:nvPicPr>
        <p:blipFill>
          <a:blip r:embed="rId7"/>
          <a:stretch>
            <a:fillRect/>
          </a:stretch>
        </p:blipFill>
        <p:spPr>
          <a:xfrm>
            <a:off x="4645423" y="3641410"/>
            <a:ext cx="714103" cy="703489"/>
          </a:xfrm>
          <a:prstGeom prst="rect">
            <a:avLst/>
          </a:prstGeom>
        </p:spPr>
      </p:pic>
      <p:pic>
        <p:nvPicPr>
          <p:cNvPr id="8" name="Picture 7">
            <a:extLst>
              <a:ext uri="{FF2B5EF4-FFF2-40B4-BE49-F238E27FC236}">
                <a16:creationId xmlns:a16="http://schemas.microsoft.com/office/drawing/2014/main" id="{A484C4C7-0B94-49EE-80F5-C44FD5B3D90C}"/>
              </a:ext>
            </a:extLst>
          </p:cNvPr>
          <p:cNvPicPr>
            <a:picLocks noChangeAspect="1"/>
          </p:cNvPicPr>
          <p:nvPr/>
        </p:nvPicPr>
        <p:blipFill>
          <a:blip r:embed="rId8"/>
          <a:stretch>
            <a:fillRect/>
          </a:stretch>
        </p:blipFill>
        <p:spPr>
          <a:xfrm>
            <a:off x="4645423" y="4568938"/>
            <a:ext cx="728446" cy="703489"/>
          </a:xfrm>
          <a:prstGeom prst="rect">
            <a:avLst/>
          </a:prstGeom>
        </p:spPr>
      </p:pic>
    </p:spTree>
    <p:extLst>
      <p:ext uri="{BB962C8B-B14F-4D97-AF65-F5344CB8AC3E}">
        <p14:creationId xmlns:p14="http://schemas.microsoft.com/office/powerpoint/2010/main" val="875515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D255D8-601B-45A3-B442-F4EBD5BA9AE2}"/>
              </a:ext>
            </a:extLst>
          </p:cNvPr>
          <p:cNvSpPr>
            <a:spLocks noGrp="1"/>
          </p:cNvSpPr>
          <p:nvPr>
            <p:ph type="title"/>
          </p:nvPr>
        </p:nvSpPr>
        <p:spPr>
          <a:xfrm>
            <a:off x="844062" y="1967266"/>
            <a:ext cx="29718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Temporary Accommodation</a:t>
            </a:r>
            <a:endParaRPr lang="en-US" sz="3300" kern="1200" dirty="0">
              <a:solidFill>
                <a:srgbClr val="FFFFFF"/>
              </a:solidFill>
              <a:latin typeface="+mj-lt"/>
              <a:ea typeface="+mj-ea"/>
              <a:cs typeface="+mj-cs"/>
            </a:endParaRPr>
          </a:p>
        </p:txBody>
      </p:sp>
      <p:pic>
        <p:nvPicPr>
          <p:cNvPr id="2" name="Picture 1" descr="A logo for a city&#10;&#10;Description automatically generated"/>
          <p:cNvPicPr>
            <a:picLocks noChangeAspect="1"/>
          </p:cNvPicPr>
          <p:nvPr/>
        </p:nvPicPr>
        <p:blipFill>
          <a:blip r:embed="rId3"/>
          <a:stretch>
            <a:fillRect/>
          </a:stretch>
        </p:blipFill>
        <p:spPr>
          <a:xfrm>
            <a:off x="10569620" y="6032863"/>
            <a:ext cx="1381125" cy="609600"/>
          </a:xfrm>
          <a:prstGeom prst="rect">
            <a:avLst/>
          </a:prstGeom>
        </p:spPr>
      </p:pic>
      <p:pic>
        <p:nvPicPr>
          <p:cNvPr id="5" name="Content Placeholder 6" descr="A green and white logo&#10;&#10;Description automatically generated">
            <a:extLst>
              <a:ext uri="{FF2B5EF4-FFF2-40B4-BE49-F238E27FC236}">
                <a16:creationId xmlns:a16="http://schemas.microsoft.com/office/drawing/2014/main" id="{DE9E0954-FF21-4FF2-9283-0F6477605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55" y="6032863"/>
            <a:ext cx="1381125" cy="609600"/>
          </a:xfrm>
          <a:prstGeom prst="rect">
            <a:avLst/>
          </a:prstGeom>
        </p:spPr>
      </p:pic>
      <p:sp>
        <p:nvSpPr>
          <p:cNvPr id="6" name="Content Placeholder 2">
            <a:extLst>
              <a:ext uri="{FF2B5EF4-FFF2-40B4-BE49-F238E27FC236}">
                <a16:creationId xmlns:a16="http://schemas.microsoft.com/office/drawing/2014/main" id="{D48C26D9-B7B2-42F1-95DB-4335753DB357}"/>
              </a:ext>
            </a:extLst>
          </p:cNvPr>
          <p:cNvSpPr>
            <a:spLocks noGrp="1"/>
          </p:cNvSpPr>
          <p:nvPr>
            <p:ph idx="1"/>
          </p:nvPr>
        </p:nvSpPr>
        <p:spPr>
          <a:xfrm>
            <a:off x="4343166" y="215537"/>
            <a:ext cx="7607578" cy="5817326"/>
          </a:xfrm>
        </p:spPr>
        <p:txBody>
          <a:bodyPr anchor="ctr" anchorCtr="0">
            <a:normAutofit/>
          </a:bodyPr>
          <a:lstStyle/>
          <a:p>
            <a:pPr marL="457200" lvl="1" indent="0" algn="ctr">
              <a:buNone/>
            </a:pPr>
            <a:r>
              <a:rPr lang="en-GB" sz="5400" dirty="0"/>
              <a:t>Thank you for Listen</a:t>
            </a:r>
          </a:p>
          <a:p>
            <a:pPr marL="457200" lvl="1" indent="0" algn="ctr">
              <a:buNone/>
            </a:pPr>
            <a:endParaRPr lang="en-GB" sz="5400" dirty="0"/>
          </a:p>
          <a:p>
            <a:pPr marL="457200" lvl="1" indent="0" algn="ctr">
              <a:buNone/>
            </a:pPr>
            <a:r>
              <a:rPr lang="en-GB" sz="5400" dirty="0"/>
              <a:t>Any Questions?</a:t>
            </a:r>
          </a:p>
        </p:txBody>
      </p:sp>
    </p:spTree>
    <p:extLst>
      <p:ext uri="{BB962C8B-B14F-4D97-AF65-F5344CB8AC3E}">
        <p14:creationId xmlns:p14="http://schemas.microsoft.com/office/powerpoint/2010/main" val="32291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AE8933-E8B6-4CFC-B382-611E1D1EE3BC}"/>
              </a:ext>
            </a:extLst>
          </p:cNvPr>
          <p:cNvSpPr txBox="1"/>
          <p:nvPr/>
        </p:nvSpPr>
        <p:spPr>
          <a:xfrm>
            <a:off x="2329249" y="655593"/>
            <a:ext cx="6091880" cy="769441"/>
          </a:xfrm>
          <a:prstGeom prst="rect">
            <a:avLst/>
          </a:prstGeom>
          <a:noFill/>
        </p:spPr>
        <p:txBody>
          <a:bodyPr wrap="square">
            <a:spAutoFit/>
          </a:bodyPr>
          <a:lstStyle/>
          <a:p>
            <a:r>
              <a:rPr lang="en-US" sz="4400" b="1" dirty="0">
                <a:solidFill>
                  <a:srgbClr val="92D050"/>
                </a:solidFill>
                <a:latin typeface="Arial" panose="020B0604020202020204" pitchFamily="34" charset="0"/>
                <a:cs typeface="Arial" panose="020B0604020202020204" pitchFamily="34" charset="0"/>
              </a:rPr>
              <a:t>Nottingham context</a:t>
            </a:r>
            <a:endParaRPr lang="en-GB" sz="4400" dirty="0"/>
          </a:p>
        </p:txBody>
      </p:sp>
      <p:sp>
        <p:nvSpPr>
          <p:cNvPr id="7" name="TextBox 6">
            <a:extLst>
              <a:ext uri="{FF2B5EF4-FFF2-40B4-BE49-F238E27FC236}">
                <a16:creationId xmlns:a16="http://schemas.microsoft.com/office/drawing/2014/main" id="{EF84EBCB-507C-4AB0-9804-653DFE7C85D2}"/>
              </a:ext>
            </a:extLst>
          </p:cNvPr>
          <p:cNvSpPr txBox="1"/>
          <p:nvPr/>
        </p:nvSpPr>
        <p:spPr>
          <a:xfrm>
            <a:off x="564952" y="1425034"/>
            <a:ext cx="10445948" cy="5170646"/>
          </a:xfrm>
          <a:prstGeom prst="rect">
            <a:avLst/>
          </a:prstGeom>
          <a:noFill/>
        </p:spPr>
        <p:txBody>
          <a:bodyPr wrap="square" rtlCol="0">
            <a:spAutoFit/>
          </a:bodyPr>
          <a:lstStyle/>
          <a:p>
            <a:r>
              <a:rPr lang="en-GB" sz="2200" b="1" dirty="0">
                <a:solidFill>
                  <a:schemeClr val="bg2">
                    <a:lumMod val="50000"/>
                  </a:schemeClr>
                </a:solidFill>
                <a:latin typeface="Arial" panose="020B0604020202020204" pitchFamily="34" charset="0"/>
                <a:cs typeface="Arial" panose="020B0604020202020204" pitchFamily="34" charset="0"/>
              </a:rPr>
              <a:t>Population </a:t>
            </a:r>
          </a:p>
          <a:p>
            <a:pPr marL="285750" indent="-285750">
              <a:buFont typeface="Arial" panose="020B0604020202020204" pitchFamily="34" charset="0"/>
              <a:buChar char="•"/>
            </a:pPr>
            <a:r>
              <a:rPr lang="en-GB" sz="2200" dirty="0">
                <a:solidFill>
                  <a:schemeClr val="bg2">
                    <a:lumMod val="50000"/>
                  </a:schemeClr>
                </a:solidFill>
                <a:latin typeface="Arial" panose="020B0604020202020204" pitchFamily="34" charset="0"/>
                <a:cs typeface="Arial" panose="020B0604020202020204" pitchFamily="34" charset="0"/>
              </a:rPr>
              <a:t>Nottingham has 7</a:t>
            </a:r>
            <a:r>
              <a:rPr lang="en-GB" sz="2200" baseline="30000" dirty="0">
                <a:solidFill>
                  <a:schemeClr val="bg2">
                    <a:lumMod val="50000"/>
                  </a:schemeClr>
                </a:solidFill>
                <a:latin typeface="Arial" panose="020B0604020202020204" pitchFamily="34" charset="0"/>
                <a:cs typeface="Arial" panose="020B0604020202020204" pitchFamily="34" charset="0"/>
              </a:rPr>
              <a:t>th</a:t>
            </a:r>
            <a:r>
              <a:rPr lang="en-GB" sz="2200" dirty="0">
                <a:solidFill>
                  <a:schemeClr val="bg2">
                    <a:lumMod val="50000"/>
                  </a:schemeClr>
                </a:solidFill>
                <a:latin typeface="Arial" panose="020B0604020202020204" pitchFamily="34" charset="0"/>
                <a:cs typeface="Arial" panose="020B0604020202020204" pitchFamily="34" charset="0"/>
              </a:rPr>
              <a:t> highest population density outside London</a:t>
            </a:r>
          </a:p>
          <a:p>
            <a:pPr marL="285750" indent="-285750">
              <a:buFont typeface="Arial" panose="020B0604020202020204" pitchFamily="34" charset="0"/>
              <a:buChar char="•"/>
            </a:pPr>
            <a:r>
              <a:rPr lang="en-GB" sz="2200" dirty="0">
                <a:solidFill>
                  <a:schemeClr val="bg2">
                    <a:lumMod val="50000"/>
                  </a:schemeClr>
                </a:solidFill>
                <a:latin typeface="Arial" panose="020B0604020202020204" pitchFamily="34" charset="0"/>
                <a:cs typeface="Arial" panose="020B0604020202020204" pitchFamily="34" charset="0"/>
              </a:rPr>
              <a:t>Estimated that over 337,000 people currently live in Nottingham</a:t>
            </a:r>
          </a:p>
          <a:p>
            <a:pPr marL="742950" lvl="1" indent="-285750">
              <a:buFont typeface="Arial" panose="020B0604020202020204" pitchFamily="34" charset="0"/>
              <a:buChar char="•"/>
            </a:pPr>
            <a:r>
              <a:rPr lang="en-GB" sz="2200" dirty="0">
                <a:solidFill>
                  <a:schemeClr val="bg2">
                    <a:lumMod val="50000"/>
                  </a:schemeClr>
                </a:solidFill>
                <a:latin typeface="Arial" panose="020B0604020202020204" pitchFamily="34" charset="0"/>
                <a:cs typeface="Arial" panose="020B0604020202020204" pitchFamily="34" charset="0"/>
              </a:rPr>
              <a:t>population projected to increase by over 15,000 people over the next 10 years</a:t>
            </a:r>
          </a:p>
          <a:p>
            <a:pPr marL="285750" indent="-285750">
              <a:buFont typeface="Arial" panose="020B0604020202020204" pitchFamily="34" charset="0"/>
              <a:buChar char="•"/>
            </a:pPr>
            <a:r>
              <a:rPr lang="en-GB" sz="2200" dirty="0">
                <a:solidFill>
                  <a:schemeClr val="bg2">
                    <a:lumMod val="50000"/>
                  </a:schemeClr>
                </a:solidFill>
                <a:latin typeface="Arial" panose="020B0604020202020204" pitchFamily="34" charset="0"/>
                <a:cs typeface="Arial" panose="020B0604020202020204" pitchFamily="34" charset="0"/>
              </a:rPr>
              <a:t>1 in 7 people in the city are students </a:t>
            </a:r>
          </a:p>
          <a:p>
            <a:pPr marL="285750" indent="-285750">
              <a:buFont typeface="Arial" panose="020B0604020202020204" pitchFamily="34" charset="0"/>
              <a:buChar char="•"/>
            </a:pPr>
            <a:r>
              <a:rPr lang="en-GB" sz="2200" dirty="0">
                <a:solidFill>
                  <a:schemeClr val="bg2">
                    <a:lumMod val="50000"/>
                  </a:schemeClr>
                </a:solidFill>
                <a:latin typeface="Arial" panose="020B0604020202020204" pitchFamily="34" charset="0"/>
                <a:cs typeface="Arial" panose="020B0604020202020204" pitchFamily="34" charset="0"/>
              </a:rPr>
              <a:t>Ethnic minority groups make up 42.7% of Nottingham’s population </a:t>
            </a:r>
          </a:p>
          <a:p>
            <a:endParaRPr lang="en-GB" sz="2200" dirty="0">
              <a:solidFill>
                <a:schemeClr val="bg2">
                  <a:lumMod val="50000"/>
                </a:schemeClr>
              </a:solidFill>
              <a:latin typeface="Arial" panose="020B0604020202020204" pitchFamily="34" charset="0"/>
              <a:cs typeface="Arial" panose="020B0604020202020204" pitchFamily="34" charset="0"/>
            </a:endParaRPr>
          </a:p>
          <a:p>
            <a:r>
              <a:rPr lang="en-GB" sz="2200" b="1" dirty="0">
                <a:solidFill>
                  <a:schemeClr val="bg2">
                    <a:lumMod val="50000"/>
                  </a:schemeClr>
                </a:solidFill>
                <a:latin typeface="Arial" panose="020B0604020202020204" pitchFamily="34" charset="0"/>
                <a:cs typeface="Arial" panose="020B0604020202020204" pitchFamily="34" charset="0"/>
              </a:rPr>
              <a:t>Deprivation</a:t>
            </a:r>
          </a:p>
          <a:p>
            <a:pPr marL="285750" indent="-285750">
              <a:buFont typeface="Arial" panose="020B0604020202020204" pitchFamily="34" charset="0"/>
              <a:buChar char="•"/>
            </a:pPr>
            <a:r>
              <a:rPr lang="en-GB" sz="2200" dirty="0">
                <a:solidFill>
                  <a:schemeClr val="bg2">
                    <a:lumMod val="50000"/>
                  </a:schemeClr>
                </a:solidFill>
                <a:latin typeface="Arial" panose="020B0604020202020204" pitchFamily="34" charset="0"/>
                <a:cs typeface="Arial" panose="020B0604020202020204" pitchFamily="34" charset="0"/>
              </a:rPr>
              <a:t>Nottingham ranked the 11</a:t>
            </a:r>
            <a:r>
              <a:rPr lang="en-GB" sz="2200" baseline="30000" dirty="0">
                <a:solidFill>
                  <a:schemeClr val="bg2">
                    <a:lumMod val="50000"/>
                  </a:schemeClr>
                </a:solidFill>
                <a:latin typeface="Arial" panose="020B0604020202020204" pitchFamily="34" charset="0"/>
                <a:cs typeface="Arial" panose="020B0604020202020204" pitchFamily="34" charset="0"/>
              </a:rPr>
              <a:t>th </a:t>
            </a:r>
            <a:r>
              <a:rPr lang="en-GB" sz="2200" dirty="0">
                <a:solidFill>
                  <a:schemeClr val="bg2">
                    <a:lumMod val="50000"/>
                  </a:schemeClr>
                </a:solidFill>
                <a:latin typeface="Arial" panose="020B0604020202020204" pitchFamily="34" charset="0"/>
                <a:cs typeface="Arial" panose="020B0604020202020204" pitchFamily="34" charset="0"/>
              </a:rPr>
              <a:t>most deprived District in the Country</a:t>
            </a:r>
          </a:p>
          <a:p>
            <a:pPr marL="285750" indent="-285750">
              <a:buFont typeface="Arial" panose="020B0604020202020204" pitchFamily="34" charset="0"/>
              <a:buChar char="•"/>
            </a:pPr>
            <a:r>
              <a:rPr lang="en-GB" sz="2200" dirty="0">
                <a:solidFill>
                  <a:schemeClr val="bg2">
                    <a:lumMod val="50000"/>
                  </a:schemeClr>
                </a:solidFill>
                <a:latin typeface="Arial" panose="020B0604020202020204" pitchFamily="34" charset="0"/>
                <a:cs typeface="Arial" panose="020B0604020202020204" pitchFamily="34" charset="0"/>
              </a:rPr>
              <a:t>Nottingham’s unemployment rate is 7.8% compared to a national rate of 6.4%</a:t>
            </a:r>
          </a:p>
          <a:p>
            <a:pPr marL="285750" indent="-285750">
              <a:buFont typeface="Arial" panose="020B0604020202020204" pitchFamily="34" charset="0"/>
              <a:buChar char="•"/>
            </a:pPr>
            <a:r>
              <a:rPr lang="en-GB" sz="2200" dirty="0">
                <a:solidFill>
                  <a:schemeClr val="bg2">
                    <a:lumMod val="50000"/>
                  </a:schemeClr>
                </a:solidFill>
                <a:latin typeface="Arial" panose="020B0604020202020204" pitchFamily="34" charset="0"/>
                <a:cs typeface="Arial" panose="020B0604020202020204" pitchFamily="34" charset="0"/>
              </a:rPr>
              <a:t>Overall 6.0% of homes are overcrowded in Nottingham compared to 4.4 % in England</a:t>
            </a:r>
          </a:p>
          <a:p>
            <a:pPr marL="285750" indent="-285750">
              <a:buFont typeface="Arial" panose="020B0604020202020204" pitchFamily="34" charset="0"/>
              <a:buChar char="•"/>
            </a:pPr>
            <a:r>
              <a:rPr lang="en-GB" sz="2200" dirty="0">
                <a:solidFill>
                  <a:schemeClr val="bg2">
                    <a:lumMod val="50000"/>
                  </a:schemeClr>
                </a:solidFill>
                <a:latin typeface="Arial" panose="020B0604020202020204" pitchFamily="34" charset="0"/>
                <a:cs typeface="Arial" panose="020B0604020202020204" pitchFamily="34" charset="0"/>
              </a:rPr>
              <a:t>36% of Nottingham households have at least one person with a disability, the England average is 32%</a:t>
            </a:r>
          </a:p>
        </p:txBody>
      </p:sp>
    </p:spTree>
    <p:extLst>
      <p:ext uri="{BB962C8B-B14F-4D97-AF65-F5344CB8AC3E}">
        <p14:creationId xmlns:p14="http://schemas.microsoft.com/office/powerpoint/2010/main" val="338349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3A13B7-1300-4B87-AAAF-27D1D3BECB48}"/>
              </a:ext>
            </a:extLst>
          </p:cNvPr>
          <p:cNvSpPr>
            <a:spLocks noGrp="1" noChangeArrowheads="1"/>
          </p:cNvSpPr>
          <p:nvPr>
            <p:ph type="title"/>
          </p:nvPr>
        </p:nvSpPr>
        <p:spPr>
          <a:xfrm>
            <a:off x="883483" y="476672"/>
            <a:ext cx="11003717" cy="731168"/>
          </a:xfrm>
        </p:spPr>
        <p:txBody>
          <a:bodyPr>
            <a:normAutofit/>
          </a:bodyPr>
          <a:lstStyle/>
          <a:p>
            <a:pPr algn="ctr"/>
            <a:r>
              <a:rPr lang="en-US" altLang="en-US" dirty="0">
                <a:solidFill>
                  <a:srgbClr val="99CC00"/>
                </a:solidFill>
                <a:latin typeface="Arial Black" panose="020B0A04020102020204" pitchFamily="34" charset="0"/>
              </a:rPr>
              <a:t>Tenure Profile: Nottingham City </a:t>
            </a:r>
          </a:p>
        </p:txBody>
      </p:sp>
      <p:sp>
        <p:nvSpPr>
          <p:cNvPr id="4" name="Control 1">
            <a:extLst>
              <a:ext uri="{FF2B5EF4-FFF2-40B4-BE49-F238E27FC236}">
                <a16:creationId xmlns:a16="http://schemas.microsoft.com/office/drawing/2014/main" id="{B10AC5D2-4C53-40DA-B27A-B59945DF094E}"/>
              </a:ext>
            </a:extLst>
          </p:cNvPr>
          <p:cNvSpPr>
            <a:spLocks noChangeArrowheads="1" noChangeShapeType="1"/>
          </p:cNvSpPr>
          <p:nvPr/>
        </p:nvSpPr>
        <p:spPr bwMode="auto">
          <a:xfrm>
            <a:off x="646113" y="7296150"/>
            <a:ext cx="3257550" cy="11191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4D3D80F5-5060-4F19-8C5A-37F29BA85D6A}"/>
              </a:ext>
            </a:extLst>
          </p:cNvPr>
          <p:cNvPicPr>
            <a:picLocks noChangeAspect="1"/>
          </p:cNvPicPr>
          <p:nvPr/>
        </p:nvPicPr>
        <p:blipFill>
          <a:blip r:embed="rId3"/>
          <a:stretch>
            <a:fillRect/>
          </a:stretch>
        </p:blipFill>
        <p:spPr>
          <a:xfrm>
            <a:off x="883483" y="1724006"/>
            <a:ext cx="10425034" cy="3843037"/>
          </a:xfrm>
          <a:prstGeom prst="rect">
            <a:avLst/>
          </a:prstGeom>
        </p:spPr>
      </p:pic>
    </p:spTree>
    <p:extLst>
      <p:ext uri="{BB962C8B-B14F-4D97-AF65-F5344CB8AC3E}">
        <p14:creationId xmlns:p14="http://schemas.microsoft.com/office/powerpoint/2010/main" val="174006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29" y="513171"/>
            <a:ext cx="10515600" cy="1325563"/>
          </a:xfrm>
        </p:spPr>
        <p:txBody>
          <a:bodyPr/>
          <a:lstStyle/>
          <a:p>
            <a:pPr algn="ctr"/>
            <a:r>
              <a:rPr lang="en-GB" dirty="0">
                <a:solidFill>
                  <a:srgbClr val="99CC00"/>
                </a:solidFill>
                <a:latin typeface="Arial Black" panose="020B0A04020102020204" pitchFamily="34" charset="0"/>
              </a:rPr>
              <a:t>Decline of social housing </a:t>
            </a:r>
          </a:p>
        </p:txBody>
      </p:sp>
      <p:pic>
        <p:nvPicPr>
          <p:cNvPr id="3" name="Picture 2"/>
          <p:cNvPicPr>
            <a:picLocks noChangeAspect="1"/>
          </p:cNvPicPr>
          <p:nvPr/>
        </p:nvPicPr>
        <p:blipFill>
          <a:blip r:embed="rId3"/>
          <a:stretch>
            <a:fillRect/>
          </a:stretch>
        </p:blipFill>
        <p:spPr>
          <a:xfrm>
            <a:off x="10489066" y="6119949"/>
            <a:ext cx="1381125" cy="609600"/>
          </a:xfrm>
          <a:prstGeom prst="rect">
            <a:avLst/>
          </a:prstGeom>
        </p:spPr>
      </p:pic>
      <p:pic>
        <p:nvPicPr>
          <p:cNvPr id="16" name="Picture 15">
            <a:extLst>
              <a:ext uri="{FF2B5EF4-FFF2-40B4-BE49-F238E27FC236}">
                <a16:creationId xmlns:a16="http://schemas.microsoft.com/office/drawing/2014/main" id="{C4786768-8E1A-4143-A6DC-418BD300E497}"/>
              </a:ext>
            </a:extLst>
          </p:cNvPr>
          <p:cNvPicPr>
            <a:picLocks noChangeAspect="1"/>
          </p:cNvPicPr>
          <p:nvPr/>
        </p:nvPicPr>
        <p:blipFill>
          <a:blip r:embed="rId4"/>
          <a:stretch>
            <a:fillRect/>
          </a:stretch>
        </p:blipFill>
        <p:spPr>
          <a:xfrm>
            <a:off x="664029" y="1898095"/>
            <a:ext cx="10308771" cy="3812099"/>
          </a:xfrm>
          <a:prstGeom prst="rect">
            <a:avLst/>
          </a:prstGeom>
        </p:spPr>
      </p:pic>
    </p:spTree>
    <p:extLst>
      <p:ext uri="{BB962C8B-B14F-4D97-AF65-F5344CB8AC3E}">
        <p14:creationId xmlns:p14="http://schemas.microsoft.com/office/powerpoint/2010/main" val="764575232"/>
      </p:ext>
    </p:extLst>
  </p:cSld>
  <p:clrMapOvr>
    <a:masterClrMapping/>
  </p:clrMapOvr>
  <p:extLst>
    <p:ext uri="{6950BFC3-D8DA-4A85-94F7-54DA5524770B}">
      <p188:commentRel xmlns:p188="http://schemas.microsoft.com/office/powerpoint/2018/8/main" xmlns=""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E2FC5E0-34B6-4600-8DA0-CEADA0E270B3}"/>
              </a:ext>
            </a:extLst>
          </p:cNvPr>
          <p:cNvSpPr>
            <a:spLocks noGrp="1" noChangeArrowheads="1"/>
          </p:cNvSpPr>
          <p:nvPr>
            <p:ph type="title"/>
          </p:nvPr>
        </p:nvSpPr>
        <p:spPr>
          <a:xfrm>
            <a:off x="469900" y="476672"/>
            <a:ext cx="11455400" cy="731168"/>
          </a:xfrm>
        </p:spPr>
        <p:txBody>
          <a:bodyPr>
            <a:normAutofit/>
          </a:bodyPr>
          <a:lstStyle/>
          <a:p>
            <a:pPr algn="ctr"/>
            <a:r>
              <a:rPr lang="en-US" altLang="en-US" dirty="0">
                <a:solidFill>
                  <a:srgbClr val="99CC00"/>
                </a:solidFill>
                <a:latin typeface="Arial Black" panose="020B0A04020102020204" pitchFamily="34" charset="0"/>
              </a:rPr>
              <a:t>Private Rented Sector Affordability</a:t>
            </a:r>
          </a:p>
        </p:txBody>
      </p:sp>
      <p:sp>
        <p:nvSpPr>
          <p:cNvPr id="5" name="TextBox 4">
            <a:extLst>
              <a:ext uri="{FF2B5EF4-FFF2-40B4-BE49-F238E27FC236}">
                <a16:creationId xmlns:a16="http://schemas.microsoft.com/office/drawing/2014/main" id="{5D4A56B4-55AF-429A-9A31-86D016A50C07}"/>
              </a:ext>
            </a:extLst>
          </p:cNvPr>
          <p:cNvSpPr txBox="1"/>
          <p:nvPr/>
        </p:nvSpPr>
        <p:spPr>
          <a:xfrm>
            <a:off x="802433" y="1207840"/>
            <a:ext cx="4400550" cy="400110"/>
          </a:xfrm>
          <a:prstGeom prst="rect">
            <a:avLst/>
          </a:prstGeom>
          <a:noFill/>
        </p:spPr>
        <p:txBody>
          <a:bodyPr wrap="square" rtlCol="0">
            <a:spAutoFit/>
          </a:bodyPr>
          <a:lstStyle/>
          <a:p>
            <a:r>
              <a:rPr lang="en-GB" sz="2000" b="1" dirty="0">
                <a:solidFill>
                  <a:srgbClr val="99CC00"/>
                </a:solidFill>
              </a:rPr>
              <a:t>Monthly figures </a:t>
            </a:r>
          </a:p>
        </p:txBody>
      </p:sp>
      <p:pic>
        <p:nvPicPr>
          <p:cNvPr id="7" name="Picture 6">
            <a:extLst>
              <a:ext uri="{FF2B5EF4-FFF2-40B4-BE49-F238E27FC236}">
                <a16:creationId xmlns:a16="http://schemas.microsoft.com/office/drawing/2014/main" id="{D3F48814-E134-404E-9D6E-8F84EF3B6AD1}"/>
              </a:ext>
            </a:extLst>
          </p:cNvPr>
          <p:cNvPicPr>
            <a:picLocks noChangeAspect="1"/>
          </p:cNvPicPr>
          <p:nvPr/>
        </p:nvPicPr>
        <p:blipFill>
          <a:blip r:embed="rId3"/>
          <a:stretch>
            <a:fillRect/>
          </a:stretch>
        </p:blipFill>
        <p:spPr>
          <a:xfrm>
            <a:off x="1488232" y="1939008"/>
            <a:ext cx="8231707" cy="4042210"/>
          </a:xfrm>
          <a:prstGeom prst="rect">
            <a:avLst/>
          </a:prstGeom>
        </p:spPr>
      </p:pic>
    </p:spTree>
    <p:extLst>
      <p:ext uri="{BB962C8B-B14F-4D97-AF65-F5344CB8AC3E}">
        <p14:creationId xmlns:p14="http://schemas.microsoft.com/office/powerpoint/2010/main" val="51729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22AE5-A697-459B-B0E8-5724223079BF}"/>
              </a:ext>
            </a:extLst>
          </p:cNvPr>
          <p:cNvSpPr>
            <a:spLocks noGrp="1"/>
          </p:cNvSpPr>
          <p:nvPr>
            <p:ph idx="1"/>
          </p:nvPr>
        </p:nvSpPr>
        <p:spPr>
          <a:xfrm>
            <a:off x="838199" y="1825624"/>
            <a:ext cx="9955307" cy="4555703"/>
          </a:xfrm>
        </p:spPr>
        <p:txBody>
          <a:bodyPr>
            <a:normAutofit/>
          </a:bodyPr>
          <a:lstStyle/>
          <a:p>
            <a:r>
              <a:rPr lang="en-GB" sz="3200" dirty="0">
                <a:solidFill>
                  <a:schemeClr val="bg2">
                    <a:lumMod val="50000"/>
                  </a:schemeClr>
                </a:solidFill>
                <a:latin typeface="Arial" panose="020B0604020202020204" pitchFamily="34" charset="0"/>
                <a:cs typeface="Arial" panose="020B0604020202020204" pitchFamily="34" charset="0"/>
              </a:rPr>
              <a:t>Lack of availability of affordable homes to rent</a:t>
            </a:r>
          </a:p>
          <a:p>
            <a:r>
              <a:rPr lang="en-GB" sz="3200" dirty="0">
                <a:solidFill>
                  <a:schemeClr val="bg2">
                    <a:lumMod val="50000"/>
                  </a:schemeClr>
                </a:solidFill>
                <a:latin typeface="Arial" panose="020B0604020202020204" pitchFamily="34" charset="0"/>
                <a:cs typeface="Arial" panose="020B0604020202020204" pitchFamily="34" charset="0"/>
              </a:rPr>
              <a:t>Rising homelessness and rough sleeping</a:t>
            </a:r>
          </a:p>
          <a:p>
            <a:r>
              <a:rPr lang="en-GB" sz="3200" dirty="0">
                <a:solidFill>
                  <a:schemeClr val="bg2">
                    <a:lumMod val="50000"/>
                  </a:schemeClr>
                </a:solidFill>
                <a:latin typeface="Arial" panose="020B0604020202020204" pitchFamily="34" charset="0"/>
                <a:cs typeface="Arial" panose="020B0604020202020204" pitchFamily="34" charset="0"/>
              </a:rPr>
              <a:t>Quality of accommodation in rented sectors</a:t>
            </a:r>
          </a:p>
          <a:p>
            <a:r>
              <a:rPr lang="en-GB" sz="3200" dirty="0">
                <a:solidFill>
                  <a:schemeClr val="bg2">
                    <a:lumMod val="50000"/>
                  </a:schemeClr>
                </a:solidFill>
                <a:latin typeface="Arial" panose="020B0604020202020204" pitchFamily="34" charset="0"/>
                <a:cs typeface="Arial" panose="020B0604020202020204" pitchFamily="34" charset="0"/>
              </a:rPr>
              <a:t>Meeting the housing needs and aspirations of diverse communities </a:t>
            </a:r>
          </a:p>
          <a:p>
            <a:r>
              <a:rPr lang="en-GB" sz="3200" dirty="0">
                <a:solidFill>
                  <a:schemeClr val="bg2">
                    <a:lumMod val="50000"/>
                  </a:schemeClr>
                </a:solidFill>
                <a:latin typeface="Arial" panose="020B0604020202020204" pitchFamily="34" charset="0"/>
                <a:cs typeface="Arial" panose="020B0604020202020204" pitchFamily="34" charset="0"/>
              </a:rPr>
              <a:t>Impact on other services from inadequate housing provision or poor condition of homes  </a:t>
            </a:r>
            <a:endParaRPr lang="en-GB" sz="2600" dirty="0">
              <a:solidFill>
                <a:schemeClr val="bg2">
                  <a:lumMod val="50000"/>
                </a:schemeClr>
              </a:solidFill>
              <a:latin typeface="Arial" panose="020B0604020202020204" pitchFamily="34" charset="0"/>
              <a:cs typeface="Arial" panose="020B0604020202020204" pitchFamily="34" charset="0"/>
            </a:endParaRPr>
          </a:p>
          <a:p>
            <a:endParaRPr lang="en-GB" sz="2600" dirty="0">
              <a:solidFill>
                <a:schemeClr val="bg2">
                  <a:lumMod val="50000"/>
                </a:schemeClr>
              </a:solidFill>
              <a:latin typeface="Arial" panose="020B0604020202020204" pitchFamily="34" charset="0"/>
              <a:cs typeface="Arial" panose="020B0604020202020204" pitchFamily="34" charset="0"/>
            </a:endParaRPr>
          </a:p>
          <a:p>
            <a:endParaRPr lang="en-GB" dirty="0"/>
          </a:p>
          <a:p>
            <a:endParaRPr lang="en-GB" dirty="0"/>
          </a:p>
          <a:p>
            <a:pPr marL="0" indent="0">
              <a:buNone/>
            </a:pPr>
            <a:endParaRPr lang="en-GB" dirty="0"/>
          </a:p>
          <a:p>
            <a:endParaRPr lang="en-GB" dirty="0"/>
          </a:p>
          <a:p>
            <a:endParaRPr lang="en-GB" dirty="0"/>
          </a:p>
        </p:txBody>
      </p:sp>
      <p:sp>
        <p:nvSpPr>
          <p:cNvPr id="8" name="Rectangle 2">
            <a:extLst>
              <a:ext uri="{FF2B5EF4-FFF2-40B4-BE49-F238E27FC236}">
                <a16:creationId xmlns:a16="http://schemas.microsoft.com/office/drawing/2014/main" id="{35D1BF96-431F-47A1-94B4-57AE3D7EAEF4}"/>
              </a:ext>
            </a:extLst>
          </p:cNvPr>
          <p:cNvSpPr>
            <a:spLocks noGrp="1" noChangeArrowheads="1"/>
          </p:cNvSpPr>
          <p:nvPr>
            <p:ph type="title"/>
          </p:nvPr>
        </p:nvSpPr>
        <p:spPr>
          <a:xfrm>
            <a:off x="2209800" y="476672"/>
            <a:ext cx="8153400" cy="731168"/>
          </a:xfrm>
        </p:spPr>
        <p:txBody>
          <a:bodyPr/>
          <a:lstStyle/>
          <a:p>
            <a:pPr algn="ctr"/>
            <a:r>
              <a:rPr lang="en-US" altLang="en-US">
                <a:solidFill>
                  <a:srgbClr val="99CC00"/>
                </a:solidFill>
                <a:latin typeface="Arial Black" panose="020B0A04020102020204" pitchFamily="34" charset="0"/>
              </a:rPr>
              <a:t>Housing Challenges</a:t>
            </a:r>
            <a:endParaRPr lang="en-US" altLang="en-US" dirty="0">
              <a:solidFill>
                <a:srgbClr val="99CC00"/>
              </a:solidFill>
              <a:latin typeface="Arial Black" panose="020B0A04020102020204" pitchFamily="34" charset="0"/>
            </a:endParaRPr>
          </a:p>
        </p:txBody>
      </p:sp>
    </p:spTree>
    <p:extLst>
      <p:ext uri="{BB962C8B-B14F-4D97-AF65-F5344CB8AC3E}">
        <p14:creationId xmlns:p14="http://schemas.microsoft.com/office/powerpoint/2010/main" val="275398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22AE5-A697-459B-B0E8-5724223079BF}"/>
              </a:ext>
            </a:extLst>
          </p:cNvPr>
          <p:cNvSpPr>
            <a:spLocks noGrp="1"/>
          </p:cNvSpPr>
          <p:nvPr>
            <p:ph idx="1"/>
          </p:nvPr>
        </p:nvSpPr>
        <p:spPr>
          <a:xfrm>
            <a:off x="838199" y="1825625"/>
            <a:ext cx="6367819" cy="4351338"/>
          </a:xfrm>
        </p:spPr>
        <p:txBody>
          <a:bodyPr>
            <a:normAutofit/>
          </a:bodyPr>
          <a:lstStyle/>
          <a:p>
            <a:r>
              <a:rPr lang="en-GB" sz="2600" dirty="0">
                <a:solidFill>
                  <a:schemeClr val="bg2">
                    <a:lumMod val="50000"/>
                  </a:schemeClr>
                </a:solidFill>
                <a:latin typeface="Arial" panose="020B0604020202020204" pitchFamily="34" charset="0"/>
                <a:cs typeface="Arial" panose="020B0604020202020204" pitchFamily="34" charset="0"/>
              </a:rPr>
              <a:t>Lawful requirement to set out how the Local Authority allocates its homes</a:t>
            </a:r>
          </a:p>
          <a:p>
            <a:pPr marL="0" indent="0">
              <a:buNone/>
            </a:pPr>
            <a:endParaRPr lang="en-GB" sz="2600" dirty="0">
              <a:solidFill>
                <a:schemeClr val="bg2">
                  <a:lumMod val="50000"/>
                </a:schemeClr>
              </a:solidFill>
              <a:latin typeface="Arial" panose="020B0604020202020204" pitchFamily="34" charset="0"/>
              <a:cs typeface="Arial" panose="020B0604020202020204" pitchFamily="34" charset="0"/>
            </a:endParaRPr>
          </a:p>
          <a:p>
            <a:r>
              <a:rPr lang="en-GB" sz="2600" dirty="0">
                <a:solidFill>
                  <a:schemeClr val="bg2">
                    <a:lumMod val="50000"/>
                  </a:schemeClr>
                </a:solidFill>
                <a:latin typeface="Arial" panose="020B0604020202020204" pitchFamily="34" charset="0"/>
                <a:cs typeface="Arial" panose="020B0604020202020204" pitchFamily="34" charset="0"/>
              </a:rPr>
              <a:t>Housing Allocations Policy</a:t>
            </a:r>
          </a:p>
          <a:p>
            <a:endParaRPr lang="en-GB" sz="2600" dirty="0">
              <a:solidFill>
                <a:schemeClr val="bg2">
                  <a:lumMod val="50000"/>
                </a:schemeClr>
              </a:solidFill>
              <a:latin typeface="Arial" panose="020B0604020202020204" pitchFamily="34" charset="0"/>
              <a:cs typeface="Arial" panose="020B0604020202020204" pitchFamily="34" charset="0"/>
            </a:endParaRPr>
          </a:p>
          <a:p>
            <a:r>
              <a:rPr lang="en-GB" sz="2600" dirty="0">
                <a:solidFill>
                  <a:schemeClr val="bg2">
                    <a:lumMod val="50000"/>
                  </a:schemeClr>
                </a:solidFill>
                <a:latin typeface="Arial" panose="020B0604020202020204" pitchFamily="34" charset="0"/>
                <a:cs typeface="Arial" panose="020B0604020202020204" pitchFamily="34" charset="0"/>
              </a:rPr>
              <a:t>Nottingham HomeLink Partnership</a:t>
            </a:r>
          </a:p>
          <a:p>
            <a:endParaRPr lang="en-GB" sz="2600" dirty="0">
              <a:solidFill>
                <a:schemeClr val="bg2">
                  <a:lumMod val="50000"/>
                </a:schemeClr>
              </a:solidFill>
              <a:latin typeface="Arial" panose="020B0604020202020204" pitchFamily="34" charset="0"/>
              <a:cs typeface="Arial" panose="020B0604020202020204" pitchFamily="34" charset="0"/>
            </a:endParaRPr>
          </a:p>
          <a:p>
            <a:pPr marL="0" indent="0">
              <a:buNone/>
            </a:pPr>
            <a:r>
              <a:rPr lang="en-GB" sz="1800" dirty="0">
                <a:solidFill>
                  <a:schemeClr val="bg2">
                    <a:lumMod val="50000"/>
                  </a:schemeClr>
                </a:solidFill>
                <a:latin typeface="Arial" panose="020B0604020202020204" pitchFamily="34" charset="0"/>
                <a:cs typeface="Arial" panose="020B0604020202020204" pitchFamily="34" charset="0"/>
                <a:hlinkClick r:id="rId3"/>
              </a:rPr>
              <a:t>https://www.nottinghamcity.gov.uk/information-for-residents/housing/social-rented-housing/social-housing-allocations-policy</a:t>
            </a:r>
            <a:r>
              <a:rPr lang="en-GB" sz="1800" dirty="0">
                <a:solidFill>
                  <a:schemeClr val="bg2">
                    <a:lumMod val="50000"/>
                  </a:schemeClr>
                </a:solidFill>
                <a:latin typeface="Arial" panose="020B0604020202020204" pitchFamily="34" charset="0"/>
                <a:cs typeface="Arial" panose="020B0604020202020204" pitchFamily="34" charset="0"/>
              </a:rPr>
              <a:t> </a:t>
            </a:r>
          </a:p>
          <a:p>
            <a:endParaRPr lang="en-GB" sz="2600" dirty="0">
              <a:solidFill>
                <a:schemeClr val="bg2">
                  <a:lumMod val="50000"/>
                </a:schemeClr>
              </a:solidFill>
              <a:latin typeface="Arial" panose="020B0604020202020204" pitchFamily="34" charset="0"/>
              <a:cs typeface="Arial" panose="020B0604020202020204" pitchFamily="34" charset="0"/>
            </a:endParaRPr>
          </a:p>
          <a:p>
            <a:endParaRPr lang="en-GB" dirty="0"/>
          </a:p>
          <a:p>
            <a:endParaRPr lang="en-GB" dirty="0"/>
          </a:p>
          <a:p>
            <a:pPr marL="0" indent="0">
              <a:buNone/>
            </a:pPr>
            <a:endParaRPr lang="en-GB" dirty="0"/>
          </a:p>
          <a:p>
            <a:endParaRPr lang="en-GB" dirty="0"/>
          </a:p>
          <a:p>
            <a:endParaRPr lang="en-GB" dirty="0"/>
          </a:p>
        </p:txBody>
      </p:sp>
      <p:sp>
        <p:nvSpPr>
          <p:cNvPr id="8" name="Rectangle 2">
            <a:extLst>
              <a:ext uri="{FF2B5EF4-FFF2-40B4-BE49-F238E27FC236}">
                <a16:creationId xmlns:a16="http://schemas.microsoft.com/office/drawing/2014/main" id="{35D1BF96-431F-47A1-94B4-57AE3D7EAEF4}"/>
              </a:ext>
            </a:extLst>
          </p:cNvPr>
          <p:cNvSpPr>
            <a:spLocks noGrp="1" noChangeArrowheads="1"/>
          </p:cNvSpPr>
          <p:nvPr>
            <p:ph type="title"/>
          </p:nvPr>
        </p:nvSpPr>
        <p:spPr>
          <a:xfrm>
            <a:off x="2209800" y="476672"/>
            <a:ext cx="8153400" cy="731168"/>
          </a:xfrm>
        </p:spPr>
        <p:txBody>
          <a:bodyPr/>
          <a:lstStyle/>
          <a:p>
            <a:pPr algn="ctr"/>
            <a:r>
              <a:rPr lang="en-US" altLang="en-US" dirty="0">
                <a:solidFill>
                  <a:srgbClr val="99CC00"/>
                </a:solidFill>
                <a:latin typeface="Arial Black" panose="020B0A04020102020204" pitchFamily="34" charset="0"/>
              </a:rPr>
              <a:t>Housing Allocations</a:t>
            </a:r>
          </a:p>
        </p:txBody>
      </p:sp>
      <p:pic>
        <p:nvPicPr>
          <p:cNvPr id="4" name="Picture 3">
            <a:extLst>
              <a:ext uri="{FF2B5EF4-FFF2-40B4-BE49-F238E27FC236}">
                <a16:creationId xmlns:a16="http://schemas.microsoft.com/office/drawing/2014/main" id="{C8E33B15-D88E-49D7-A848-81CC8B94379F}"/>
              </a:ext>
            </a:extLst>
          </p:cNvPr>
          <p:cNvPicPr>
            <a:picLocks noChangeAspect="1"/>
          </p:cNvPicPr>
          <p:nvPr/>
        </p:nvPicPr>
        <p:blipFill>
          <a:blip r:embed="rId4"/>
          <a:stretch>
            <a:fillRect/>
          </a:stretch>
        </p:blipFill>
        <p:spPr>
          <a:xfrm>
            <a:off x="8161920" y="1663346"/>
            <a:ext cx="2277489" cy="2716304"/>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ECF1C923-8114-4073-B16E-8DED439F344E}"/>
              </a:ext>
            </a:extLst>
          </p:cNvPr>
          <p:cNvPicPr>
            <a:picLocks noChangeAspect="1"/>
          </p:cNvPicPr>
          <p:nvPr/>
        </p:nvPicPr>
        <p:blipFill rotWithShape="1">
          <a:blip r:embed="rId5"/>
          <a:srcRect l="49116" t="11001" r="671" b="17000"/>
          <a:stretch/>
        </p:blipFill>
        <p:spPr>
          <a:xfrm>
            <a:off x="7518832" y="4835156"/>
            <a:ext cx="3589118" cy="1647464"/>
          </a:xfrm>
          <a:prstGeom prst="rect">
            <a:avLst/>
          </a:prstGeom>
          <a:ln>
            <a:solidFill>
              <a:schemeClr val="tx1"/>
            </a:solidFill>
          </a:ln>
        </p:spPr>
      </p:pic>
    </p:spTree>
    <p:extLst>
      <p:ext uri="{BB962C8B-B14F-4D97-AF65-F5344CB8AC3E}">
        <p14:creationId xmlns:p14="http://schemas.microsoft.com/office/powerpoint/2010/main" val="218307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9800" y="476672"/>
            <a:ext cx="8153400" cy="731168"/>
          </a:xfrm>
        </p:spPr>
        <p:txBody>
          <a:bodyPr/>
          <a:lstStyle/>
          <a:p>
            <a:pPr algn="ctr"/>
            <a:r>
              <a:rPr lang="en-US" altLang="en-US" dirty="0">
                <a:solidFill>
                  <a:srgbClr val="99CC00"/>
                </a:solidFill>
                <a:latin typeface="Arial Black" panose="020B0A04020102020204" pitchFamily="34" charset="0"/>
              </a:rPr>
              <a:t>Housing Register </a:t>
            </a:r>
          </a:p>
        </p:txBody>
      </p:sp>
      <p:sp>
        <p:nvSpPr>
          <p:cNvPr id="2" name="Rectangle 1"/>
          <p:cNvSpPr/>
          <p:nvPr/>
        </p:nvSpPr>
        <p:spPr>
          <a:xfrm>
            <a:off x="532953" y="1577730"/>
            <a:ext cx="11416311" cy="507831"/>
          </a:xfrm>
          <a:prstGeom prst="rect">
            <a:avLst/>
          </a:prstGeom>
        </p:spPr>
        <p:txBody>
          <a:bodyPr wrap="square">
            <a:spAutoFit/>
          </a:bodyPr>
          <a:lstStyle/>
          <a:p>
            <a:pPr marL="457200" indent="-457200">
              <a:buFont typeface="Arial" panose="020B0604020202020204" pitchFamily="34" charset="0"/>
              <a:buChar char="•"/>
            </a:pPr>
            <a:r>
              <a:rPr lang="en-GB" sz="2700" dirty="0">
                <a:solidFill>
                  <a:schemeClr val="bg1">
                    <a:lumMod val="50000"/>
                  </a:schemeClr>
                </a:solidFill>
                <a:latin typeface="Arial" panose="020B0604020202020204" pitchFamily="34" charset="0"/>
                <a:cs typeface="Arial" panose="020B0604020202020204" pitchFamily="34" charset="0"/>
              </a:rPr>
              <a:t>Households are put into priority bands dependant upon circumstances</a:t>
            </a:r>
          </a:p>
        </p:txBody>
      </p:sp>
      <p:sp>
        <p:nvSpPr>
          <p:cNvPr id="3" name="Rectangle 2"/>
          <p:cNvSpPr/>
          <p:nvPr/>
        </p:nvSpPr>
        <p:spPr>
          <a:xfrm>
            <a:off x="151340" y="6274256"/>
            <a:ext cx="4572000" cy="276999"/>
          </a:xfrm>
          <a:prstGeom prst="rect">
            <a:avLst/>
          </a:prstGeom>
        </p:spPr>
        <p:txBody>
          <a:bodyPr>
            <a:spAutoFit/>
          </a:bodyPr>
          <a:lstStyle/>
          <a:p>
            <a:r>
              <a:rPr lang="en-US" altLang="en-US" sz="1000" dirty="0">
                <a:solidFill>
                  <a:schemeClr val="bg1">
                    <a:lumMod val="50000"/>
                  </a:schemeClr>
                </a:solidFill>
                <a:latin typeface="Arial" panose="020B0604020202020204" pitchFamily="34" charset="0"/>
                <a:cs typeface="Arial" panose="020B0604020202020204" pitchFamily="34" charset="0"/>
              </a:rPr>
              <a:t>*</a:t>
            </a:r>
            <a:r>
              <a:rPr lang="en-US" altLang="en-US" sz="1200" dirty="0">
                <a:solidFill>
                  <a:schemeClr val="bg1">
                    <a:lumMod val="50000"/>
                  </a:schemeClr>
                </a:solidFill>
                <a:latin typeface="Arial" panose="020B0604020202020204" pitchFamily="34" charset="0"/>
                <a:cs typeface="Arial" panose="020B0604020202020204" pitchFamily="34" charset="0"/>
              </a:rPr>
              <a:t>Housing Register as at October 2023</a:t>
            </a:r>
          </a:p>
        </p:txBody>
      </p:sp>
      <p:pic>
        <p:nvPicPr>
          <p:cNvPr id="4" name="Picture 3"/>
          <p:cNvPicPr>
            <a:picLocks noChangeAspect="1"/>
          </p:cNvPicPr>
          <p:nvPr/>
        </p:nvPicPr>
        <p:blipFill>
          <a:blip r:embed="rId3"/>
          <a:stretch>
            <a:fillRect/>
          </a:stretch>
        </p:blipFill>
        <p:spPr>
          <a:xfrm>
            <a:off x="10012271" y="5969456"/>
            <a:ext cx="1381125" cy="609600"/>
          </a:xfrm>
          <a:prstGeom prst="rect">
            <a:avLst/>
          </a:prstGeom>
        </p:spPr>
      </p:pic>
      <p:graphicFrame>
        <p:nvGraphicFramePr>
          <p:cNvPr id="9" name="Table 9">
            <a:extLst>
              <a:ext uri="{FF2B5EF4-FFF2-40B4-BE49-F238E27FC236}">
                <a16:creationId xmlns:a16="http://schemas.microsoft.com/office/drawing/2014/main" id="{CA5B08A7-6AB1-4E84-9024-32E649F0FC90}"/>
              </a:ext>
            </a:extLst>
          </p:cNvPr>
          <p:cNvGraphicFramePr>
            <a:graphicFrameLocks noGrp="1"/>
          </p:cNvGraphicFramePr>
          <p:nvPr>
            <p:extLst>
              <p:ext uri="{D42A27DB-BD31-4B8C-83A1-F6EECF244321}">
                <p14:modId xmlns:p14="http://schemas.microsoft.com/office/powerpoint/2010/main" val="4155084782"/>
              </p:ext>
            </p:extLst>
          </p:nvPr>
        </p:nvGraphicFramePr>
        <p:xfrm>
          <a:off x="652085" y="2455451"/>
          <a:ext cx="4795990" cy="2123440"/>
        </p:xfrm>
        <a:graphic>
          <a:graphicData uri="http://schemas.openxmlformats.org/drawingml/2006/table">
            <a:tbl>
              <a:tblPr firstRow="1" bandRow="1">
                <a:tableStyleId>{5C22544A-7EE6-4342-B048-85BDC9FD1C3A}</a:tableStyleId>
              </a:tblPr>
              <a:tblGrid>
                <a:gridCol w="1536700">
                  <a:extLst>
                    <a:ext uri="{9D8B030D-6E8A-4147-A177-3AD203B41FA5}">
                      <a16:colId xmlns:a16="http://schemas.microsoft.com/office/drawing/2014/main" val="2566266241"/>
                    </a:ext>
                  </a:extLst>
                </a:gridCol>
                <a:gridCol w="2302322">
                  <a:extLst>
                    <a:ext uri="{9D8B030D-6E8A-4147-A177-3AD203B41FA5}">
                      <a16:colId xmlns:a16="http://schemas.microsoft.com/office/drawing/2014/main" val="1287186946"/>
                    </a:ext>
                  </a:extLst>
                </a:gridCol>
                <a:gridCol w="956968">
                  <a:extLst>
                    <a:ext uri="{9D8B030D-6E8A-4147-A177-3AD203B41FA5}">
                      <a16:colId xmlns:a16="http://schemas.microsoft.com/office/drawing/2014/main" val="1377884203"/>
                    </a:ext>
                  </a:extLst>
                </a:gridCol>
              </a:tblGrid>
              <a:tr h="370840">
                <a:tc>
                  <a:txBody>
                    <a:bodyPr/>
                    <a:lstStyle/>
                    <a:p>
                      <a:pPr algn="ctr"/>
                      <a:r>
                        <a:rPr lang="en-GB" dirty="0"/>
                        <a:t>Banding</a:t>
                      </a:r>
                    </a:p>
                  </a:txBody>
                  <a:tcPr/>
                </a:tc>
                <a:tc>
                  <a:txBody>
                    <a:bodyPr/>
                    <a:lstStyle/>
                    <a:p>
                      <a:pPr algn="ctr"/>
                      <a:r>
                        <a:rPr lang="en-GB" dirty="0"/>
                        <a:t>Title</a:t>
                      </a:r>
                    </a:p>
                  </a:txBody>
                  <a:tcPr/>
                </a:tc>
                <a:tc>
                  <a:txBody>
                    <a:bodyPr/>
                    <a:lstStyle/>
                    <a:p>
                      <a:r>
                        <a:rPr lang="en-GB" dirty="0" err="1"/>
                        <a:t>Num</a:t>
                      </a:r>
                      <a:endParaRPr lang="en-GB" dirty="0"/>
                    </a:p>
                  </a:txBody>
                  <a:tcPr/>
                </a:tc>
                <a:extLst>
                  <a:ext uri="{0D108BD9-81ED-4DB2-BD59-A6C34878D82A}">
                    <a16:rowId xmlns:a16="http://schemas.microsoft.com/office/drawing/2014/main" val="2902466230"/>
                  </a:ext>
                </a:extLst>
              </a:tr>
              <a:tr h="370840">
                <a:tc>
                  <a:txBody>
                    <a:bodyPr/>
                    <a:lstStyle/>
                    <a:p>
                      <a:pPr algn="ctr"/>
                      <a:r>
                        <a:rPr lang="en-GB" dirty="0"/>
                        <a:t>Band A</a:t>
                      </a:r>
                    </a:p>
                  </a:txBody>
                  <a:tcPr/>
                </a:tc>
                <a:tc>
                  <a:txBody>
                    <a:bodyPr/>
                    <a:lstStyle/>
                    <a:p>
                      <a:pPr algn="ctr"/>
                      <a:r>
                        <a:rPr lang="en-GB" dirty="0"/>
                        <a:t>Urgent Need</a:t>
                      </a:r>
                    </a:p>
                  </a:txBody>
                  <a:tcPr/>
                </a:tc>
                <a:tc>
                  <a:txBody>
                    <a:bodyPr/>
                    <a:lstStyle/>
                    <a:p>
                      <a:r>
                        <a:rPr lang="en-GB" dirty="0"/>
                        <a:t>1,577</a:t>
                      </a:r>
                    </a:p>
                  </a:txBody>
                  <a:tcPr/>
                </a:tc>
                <a:extLst>
                  <a:ext uri="{0D108BD9-81ED-4DB2-BD59-A6C34878D82A}">
                    <a16:rowId xmlns:a16="http://schemas.microsoft.com/office/drawing/2014/main" val="2290465377"/>
                  </a:ext>
                </a:extLst>
              </a:tr>
              <a:tr h="370840">
                <a:tc>
                  <a:txBody>
                    <a:bodyPr/>
                    <a:lstStyle/>
                    <a:p>
                      <a:pPr algn="ctr"/>
                      <a:r>
                        <a:rPr lang="en-GB" dirty="0"/>
                        <a:t>Band B</a:t>
                      </a:r>
                    </a:p>
                  </a:txBody>
                  <a:tcPr/>
                </a:tc>
                <a:tc>
                  <a:txBody>
                    <a:bodyPr/>
                    <a:lstStyle/>
                    <a:p>
                      <a:pPr algn="ctr"/>
                      <a:r>
                        <a:rPr lang="en-GB" dirty="0"/>
                        <a:t>Moderate Need</a:t>
                      </a:r>
                    </a:p>
                  </a:txBody>
                  <a:tcPr/>
                </a:tc>
                <a:tc>
                  <a:txBody>
                    <a:bodyPr/>
                    <a:lstStyle/>
                    <a:p>
                      <a:r>
                        <a:rPr lang="en-GB" dirty="0"/>
                        <a:t>4,156</a:t>
                      </a:r>
                    </a:p>
                  </a:txBody>
                  <a:tcPr/>
                </a:tc>
                <a:extLst>
                  <a:ext uri="{0D108BD9-81ED-4DB2-BD59-A6C34878D82A}">
                    <a16:rowId xmlns:a16="http://schemas.microsoft.com/office/drawing/2014/main" val="1428525507"/>
                  </a:ext>
                </a:extLst>
              </a:tr>
              <a:tr h="370840">
                <a:tc>
                  <a:txBody>
                    <a:bodyPr/>
                    <a:lstStyle/>
                    <a:p>
                      <a:pPr algn="ctr"/>
                      <a:r>
                        <a:rPr lang="en-GB" dirty="0"/>
                        <a:t>Band C</a:t>
                      </a:r>
                    </a:p>
                  </a:txBody>
                  <a:tcPr/>
                </a:tc>
                <a:tc>
                  <a:txBody>
                    <a:bodyPr/>
                    <a:lstStyle/>
                    <a:p>
                      <a:pPr algn="ctr"/>
                      <a:r>
                        <a:rPr lang="en-GB" dirty="0"/>
                        <a:t>Singles &amp; Couples</a:t>
                      </a:r>
                    </a:p>
                  </a:txBody>
                  <a:tcPr/>
                </a:tc>
                <a:tc>
                  <a:txBody>
                    <a:bodyPr/>
                    <a:lstStyle/>
                    <a:p>
                      <a:r>
                        <a:rPr lang="en-GB" dirty="0"/>
                        <a:t>2,770</a:t>
                      </a:r>
                    </a:p>
                  </a:txBody>
                  <a:tcPr/>
                </a:tc>
                <a:extLst>
                  <a:ext uri="{0D108BD9-81ED-4DB2-BD59-A6C34878D82A}">
                    <a16:rowId xmlns:a16="http://schemas.microsoft.com/office/drawing/2014/main" val="699719185"/>
                  </a:ext>
                </a:extLst>
              </a:tr>
              <a:tr h="370840">
                <a:tc>
                  <a:txBody>
                    <a:bodyPr/>
                    <a:lstStyle/>
                    <a:p>
                      <a:pPr algn="ctr"/>
                      <a:r>
                        <a:rPr lang="en-GB" dirty="0"/>
                        <a:t>Band D</a:t>
                      </a:r>
                    </a:p>
                  </a:txBody>
                  <a:tcPr/>
                </a:tc>
                <a:tc>
                  <a:txBody>
                    <a:bodyPr/>
                    <a:lstStyle/>
                    <a:p>
                      <a:pPr algn="ctr"/>
                      <a:r>
                        <a:rPr lang="en-GB" dirty="0"/>
                        <a:t>Over 55’s Independent Living</a:t>
                      </a:r>
                    </a:p>
                  </a:txBody>
                  <a:tcPr/>
                </a:tc>
                <a:tc>
                  <a:txBody>
                    <a:bodyPr/>
                    <a:lstStyle/>
                    <a:p>
                      <a:r>
                        <a:rPr lang="en-GB" dirty="0"/>
                        <a:t>1,531</a:t>
                      </a:r>
                    </a:p>
                  </a:txBody>
                  <a:tcPr/>
                </a:tc>
                <a:extLst>
                  <a:ext uri="{0D108BD9-81ED-4DB2-BD59-A6C34878D82A}">
                    <a16:rowId xmlns:a16="http://schemas.microsoft.com/office/drawing/2014/main" val="2195426234"/>
                  </a:ext>
                </a:extLst>
              </a:tr>
            </a:tbl>
          </a:graphicData>
        </a:graphic>
      </p:graphicFrame>
      <p:graphicFrame>
        <p:nvGraphicFramePr>
          <p:cNvPr id="6" name="Table 6">
            <a:extLst>
              <a:ext uri="{FF2B5EF4-FFF2-40B4-BE49-F238E27FC236}">
                <a16:creationId xmlns:a16="http://schemas.microsoft.com/office/drawing/2014/main" id="{155A3096-BC73-4B2F-A03F-889C4F64B66E}"/>
              </a:ext>
            </a:extLst>
          </p:cNvPr>
          <p:cNvGraphicFramePr>
            <a:graphicFrameLocks noGrp="1"/>
          </p:cNvGraphicFramePr>
          <p:nvPr>
            <p:extLst>
              <p:ext uri="{D42A27DB-BD31-4B8C-83A1-F6EECF244321}">
                <p14:modId xmlns:p14="http://schemas.microsoft.com/office/powerpoint/2010/main" val="3393432362"/>
              </p:ext>
            </p:extLst>
          </p:nvPr>
        </p:nvGraphicFramePr>
        <p:xfrm>
          <a:off x="6096000" y="2455451"/>
          <a:ext cx="4443412" cy="3418840"/>
        </p:xfrm>
        <a:graphic>
          <a:graphicData uri="http://schemas.openxmlformats.org/drawingml/2006/table">
            <a:tbl>
              <a:tblPr firstRow="1" bandRow="1">
                <a:tableStyleId>{5C22544A-7EE6-4342-B048-85BDC9FD1C3A}</a:tableStyleId>
              </a:tblPr>
              <a:tblGrid>
                <a:gridCol w="3119438">
                  <a:extLst>
                    <a:ext uri="{9D8B030D-6E8A-4147-A177-3AD203B41FA5}">
                      <a16:colId xmlns:a16="http://schemas.microsoft.com/office/drawing/2014/main" val="771831967"/>
                    </a:ext>
                  </a:extLst>
                </a:gridCol>
                <a:gridCol w="1323974">
                  <a:extLst>
                    <a:ext uri="{9D8B030D-6E8A-4147-A177-3AD203B41FA5}">
                      <a16:colId xmlns:a16="http://schemas.microsoft.com/office/drawing/2014/main" val="3148965595"/>
                    </a:ext>
                  </a:extLst>
                </a:gridCol>
              </a:tblGrid>
              <a:tr h="370840">
                <a:tc>
                  <a:txBody>
                    <a:bodyPr/>
                    <a:lstStyle/>
                    <a:p>
                      <a:r>
                        <a:rPr lang="en-GB" dirty="0"/>
                        <a:t>Household Type</a:t>
                      </a:r>
                    </a:p>
                  </a:txBody>
                  <a:tcPr/>
                </a:tc>
                <a:tc>
                  <a:txBody>
                    <a:bodyPr/>
                    <a:lstStyle/>
                    <a:p>
                      <a:r>
                        <a:rPr lang="en-GB" dirty="0" err="1"/>
                        <a:t>Num</a:t>
                      </a:r>
                      <a:endParaRPr lang="en-GB" dirty="0"/>
                    </a:p>
                  </a:txBody>
                  <a:tcPr/>
                </a:tc>
                <a:extLst>
                  <a:ext uri="{0D108BD9-81ED-4DB2-BD59-A6C34878D82A}">
                    <a16:rowId xmlns:a16="http://schemas.microsoft.com/office/drawing/2014/main" val="3957037235"/>
                  </a:ext>
                </a:extLst>
              </a:tr>
              <a:tr h="370840">
                <a:tc>
                  <a:txBody>
                    <a:bodyPr/>
                    <a:lstStyle/>
                    <a:p>
                      <a:r>
                        <a:rPr lang="en-GB" sz="1800" dirty="0">
                          <a:effectLst/>
                        </a:rPr>
                        <a:t>Single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dirty="0"/>
                        <a:t>5270</a:t>
                      </a:r>
                    </a:p>
                  </a:txBody>
                  <a:tcPr/>
                </a:tc>
                <a:extLst>
                  <a:ext uri="{0D108BD9-81ED-4DB2-BD59-A6C34878D82A}">
                    <a16:rowId xmlns:a16="http://schemas.microsoft.com/office/drawing/2014/main" val="3728847830"/>
                  </a:ext>
                </a:extLst>
              </a:tr>
              <a:tr h="370840">
                <a:tc>
                  <a:txBody>
                    <a:bodyPr/>
                    <a:lstStyle/>
                    <a:p>
                      <a:r>
                        <a:rPr lang="en-GB" sz="1800" dirty="0">
                          <a:effectLst/>
                        </a:rPr>
                        <a:t>Couple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dirty="0"/>
                        <a:t>830</a:t>
                      </a:r>
                    </a:p>
                  </a:txBody>
                  <a:tcPr/>
                </a:tc>
                <a:extLst>
                  <a:ext uri="{0D108BD9-81ED-4DB2-BD59-A6C34878D82A}">
                    <a16:rowId xmlns:a16="http://schemas.microsoft.com/office/drawing/2014/main" val="1557559604"/>
                  </a:ext>
                </a:extLst>
              </a:tr>
              <a:tr h="370840">
                <a:tc>
                  <a:txBody>
                    <a:bodyPr/>
                    <a:lstStyle/>
                    <a:p>
                      <a:r>
                        <a:rPr lang="en-GB" sz="1800" dirty="0">
                          <a:effectLst/>
                        </a:rPr>
                        <a:t>Family with 1 child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dirty="0"/>
                        <a:t>1537</a:t>
                      </a:r>
                    </a:p>
                  </a:txBody>
                  <a:tcPr/>
                </a:tc>
                <a:extLst>
                  <a:ext uri="{0D108BD9-81ED-4DB2-BD59-A6C34878D82A}">
                    <a16:rowId xmlns:a16="http://schemas.microsoft.com/office/drawing/2014/main" val="2134397269"/>
                  </a:ext>
                </a:extLst>
              </a:tr>
              <a:tr h="370840">
                <a:tc>
                  <a:txBody>
                    <a:bodyPr/>
                    <a:lstStyle/>
                    <a:p>
                      <a:r>
                        <a:rPr lang="en-GB" sz="1800" dirty="0">
                          <a:effectLst/>
                        </a:rPr>
                        <a:t>Family with 2 child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dirty="0"/>
                        <a:t>1046</a:t>
                      </a:r>
                    </a:p>
                  </a:txBody>
                  <a:tcPr/>
                </a:tc>
                <a:extLst>
                  <a:ext uri="{0D108BD9-81ED-4DB2-BD59-A6C34878D82A}">
                    <a16:rowId xmlns:a16="http://schemas.microsoft.com/office/drawing/2014/main" val="743585525"/>
                  </a:ext>
                </a:extLst>
              </a:tr>
              <a:tr h="370840">
                <a:tc>
                  <a:txBody>
                    <a:bodyPr/>
                    <a:lstStyle/>
                    <a:p>
                      <a:r>
                        <a:rPr lang="en-GB" sz="1800" dirty="0">
                          <a:effectLst/>
                        </a:rPr>
                        <a:t>Family with 3 child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dirty="0"/>
                        <a:t>679</a:t>
                      </a:r>
                    </a:p>
                  </a:txBody>
                  <a:tcPr/>
                </a:tc>
                <a:extLst>
                  <a:ext uri="{0D108BD9-81ED-4DB2-BD59-A6C34878D82A}">
                    <a16:rowId xmlns:a16="http://schemas.microsoft.com/office/drawing/2014/main" val="289294126"/>
                  </a:ext>
                </a:extLst>
              </a:tr>
              <a:tr h="370840">
                <a:tc>
                  <a:txBody>
                    <a:bodyPr/>
                    <a:lstStyle/>
                    <a:p>
                      <a:r>
                        <a:rPr lang="en-GB" sz="1800" dirty="0">
                          <a:effectLst/>
                        </a:rPr>
                        <a:t>Family with 4 child and over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dirty="0"/>
                        <a:t>550</a:t>
                      </a:r>
                    </a:p>
                  </a:txBody>
                  <a:tcPr/>
                </a:tc>
                <a:extLst>
                  <a:ext uri="{0D108BD9-81ED-4DB2-BD59-A6C34878D82A}">
                    <a16:rowId xmlns:a16="http://schemas.microsoft.com/office/drawing/2014/main" val="1060017022"/>
                  </a:ext>
                </a:extLst>
              </a:tr>
              <a:tr h="370840">
                <a:tc>
                  <a:txBody>
                    <a:bodyPr/>
                    <a:lstStyle/>
                    <a:p>
                      <a:r>
                        <a:rPr lang="en-GB" sz="1800" dirty="0">
                          <a:effectLst/>
                        </a:rPr>
                        <a:t>Unclassified (sub-list of Housing to Health or Victoria Centre applicants)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dirty="0"/>
                        <a:t>122</a:t>
                      </a:r>
                    </a:p>
                  </a:txBody>
                  <a:tcPr/>
                </a:tc>
                <a:extLst>
                  <a:ext uri="{0D108BD9-81ED-4DB2-BD59-A6C34878D82A}">
                    <a16:rowId xmlns:a16="http://schemas.microsoft.com/office/drawing/2014/main" val="1043431949"/>
                  </a:ext>
                </a:extLst>
              </a:tr>
            </a:tbl>
          </a:graphicData>
        </a:graphic>
      </p:graphicFrame>
      <p:sp>
        <p:nvSpPr>
          <p:cNvPr id="5" name="TextBox 4">
            <a:extLst>
              <a:ext uri="{FF2B5EF4-FFF2-40B4-BE49-F238E27FC236}">
                <a16:creationId xmlns:a16="http://schemas.microsoft.com/office/drawing/2014/main" id="{0D376DCF-3FA8-49CC-AA89-038975918C6B}"/>
              </a:ext>
            </a:extLst>
          </p:cNvPr>
          <p:cNvSpPr txBox="1"/>
          <p:nvPr/>
        </p:nvSpPr>
        <p:spPr>
          <a:xfrm>
            <a:off x="774700" y="4838700"/>
            <a:ext cx="4443412" cy="646331"/>
          </a:xfrm>
          <a:prstGeom prst="rect">
            <a:avLst/>
          </a:prstGeom>
          <a:noFill/>
        </p:spPr>
        <p:txBody>
          <a:bodyPr wrap="square" rtlCol="0">
            <a:spAutoFit/>
          </a:bodyPr>
          <a:lstStyle/>
          <a:p>
            <a:r>
              <a:rPr lang="en-GB" dirty="0">
                <a:solidFill>
                  <a:srgbClr val="99CC00"/>
                </a:solidFill>
                <a:latin typeface="Arial Black" panose="020B0A04020102020204" pitchFamily="34" charset="0"/>
                <a:ea typeface="+mj-ea"/>
                <a:cs typeface="+mj-cs"/>
              </a:rPr>
              <a:t>Over 10,000 households on the Housing Register</a:t>
            </a:r>
          </a:p>
        </p:txBody>
      </p:sp>
    </p:spTree>
    <p:extLst>
      <p:ext uri="{BB962C8B-B14F-4D97-AF65-F5344CB8AC3E}">
        <p14:creationId xmlns:p14="http://schemas.microsoft.com/office/powerpoint/2010/main" val="735612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3258</TotalTime>
  <Words>2003</Words>
  <Application>Microsoft Office PowerPoint</Application>
  <PresentationFormat>Widescreen</PresentationFormat>
  <Paragraphs>400</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Calibri</vt:lpstr>
      <vt:lpstr>Calibri Light</vt:lpstr>
      <vt:lpstr>Courier New</vt:lpstr>
      <vt:lpstr>museo_sans</vt:lpstr>
      <vt:lpstr>Times New Roman</vt:lpstr>
      <vt:lpstr>Wingdings</vt:lpstr>
      <vt:lpstr>Office Theme</vt:lpstr>
      <vt:lpstr>Nottingham City Council   Housing Strategy &amp;  Housing Demand Overview</vt:lpstr>
      <vt:lpstr> National context</vt:lpstr>
      <vt:lpstr>PowerPoint Presentation</vt:lpstr>
      <vt:lpstr>Tenure Profile: Nottingham City </vt:lpstr>
      <vt:lpstr>Decline of social housing </vt:lpstr>
      <vt:lpstr>Private Rented Sector Affordability</vt:lpstr>
      <vt:lpstr>Housing Challenges</vt:lpstr>
      <vt:lpstr>Housing Allocations</vt:lpstr>
      <vt:lpstr>Housing Register </vt:lpstr>
      <vt:lpstr>Available Properties Demand</vt:lpstr>
      <vt:lpstr>Advice to citizens</vt:lpstr>
      <vt:lpstr>Homelessness  in Nottingham</vt:lpstr>
      <vt:lpstr>Homelessness</vt:lpstr>
      <vt:lpstr>Reasons for Homelessness</vt:lpstr>
      <vt:lpstr>Temporary Accommodation</vt:lpstr>
      <vt:lpstr>Challenges</vt:lpstr>
      <vt:lpstr>What  can we do?</vt:lpstr>
      <vt:lpstr>Prevent Where Possible</vt:lpstr>
      <vt:lpstr>Our Offer</vt:lpstr>
      <vt:lpstr>What  do we need?</vt:lpstr>
      <vt:lpstr>Tenancy Management</vt:lpstr>
      <vt:lpstr>Property Management</vt:lpstr>
      <vt:lpstr>Rough Sleepers and  Ex-Offenders</vt:lpstr>
      <vt:lpstr>Achievements 2022/2023</vt:lpstr>
      <vt:lpstr>Need  to do more</vt:lpstr>
      <vt:lpstr>Contact Details</vt:lpstr>
      <vt:lpstr>Temporary Accommodation</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Foster</dc:creator>
  <cp:lastModifiedBy>Leanne Harwood</cp:lastModifiedBy>
  <cp:revision>180</cp:revision>
  <dcterms:created xsi:type="dcterms:W3CDTF">2019-06-11T09:06:45Z</dcterms:created>
  <dcterms:modified xsi:type="dcterms:W3CDTF">2023-12-04T10:53:53Z</dcterms:modified>
</cp:coreProperties>
</file>