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87741-A971-4D2B-B977-9C198EC06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96B8C-AF13-48DE-B8BA-238348519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30FDF-9A52-4B46-A450-A9DF5EE56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1DC-7220-4A00-B2AD-8385C2406D9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9168F-5FF2-481D-B7A6-28BB8B9D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7D777-B485-49A1-A4F5-A7C8F529B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DFF7-AD4E-4D7B-B801-0172E72B2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68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FCAEB-1EC9-4ADC-95C5-00BCCC9E3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5B5951-0336-49BF-9227-18B54A37F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AB1C3-FF5C-43D6-8AF0-DF5575696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1DC-7220-4A00-B2AD-8385C2406D9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F1105-F322-4901-95AA-0056414C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948AC-BF5D-40B1-8F8C-1B52D0AD7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DFF7-AD4E-4D7B-B801-0172E72B2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4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E33595-8D4C-4755-982D-508C45CC08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15568-EDEA-4095-9196-48E7AACCD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78B4D-6A99-40D5-8F6C-6D55479FE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1DC-7220-4A00-B2AD-8385C2406D9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DAA3C-1969-4D6D-8801-BCD1C62CB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A1825-2866-4FB3-99C3-3C5386CC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DFF7-AD4E-4D7B-B801-0172E72B2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08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75B95-8DF2-40DC-9C30-6B3A8E44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BD23C-85C3-44F5-A1E5-50C969275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12730-2ADF-49AE-A6E8-A69F926BA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1DC-7220-4A00-B2AD-8385C2406D9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79013-F276-41D7-812D-DDF5755AC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CDB38-088A-47EF-8579-C508458B3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DFF7-AD4E-4D7B-B801-0172E72B2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51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E476C-8C35-4C68-9A42-386F4A00F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BDAAC-7838-48A9-B742-8E5EC3359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43BC9-551A-4087-A0DC-0DE9FB2F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1DC-7220-4A00-B2AD-8385C2406D9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D554E-F4E9-4E93-BE12-7E582BF99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820C6-473C-4997-8D10-6A8C37B63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DFF7-AD4E-4D7B-B801-0172E72B2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01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A163F-6BD3-4A2F-935B-A93275C25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2F11B-0B6C-497C-A844-13A510D4C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39925-C135-46E6-B084-3F31154EA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8BDFF1-D2CF-4861-BA52-A1052F73F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1DC-7220-4A00-B2AD-8385C2406D9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E8150F-7B18-4B03-AA07-6E8ADD151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C5CC20-958C-4E6E-AC09-9513F1186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DFF7-AD4E-4D7B-B801-0172E72B2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54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21CEE-9D44-40ED-8BFF-B5E1487B6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4BFCA0-E27E-4989-83CA-B558F2DDE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E8BBA4-5427-4406-8C60-A298027CD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A4A21D-AEA3-4169-A124-3B96B8587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5BC52C-FCC9-4BFB-A2D0-19942F0C6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5E179F-5A79-4C2E-B5DE-C126547AA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1DC-7220-4A00-B2AD-8385C2406D9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D0EC0-403B-4147-8506-FC954FD1B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AC2F93-55DD-4B7D-BE13-DC5F35260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DFF7-AD4E-4D7B-B801-0172E72B2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BB828-F834-47EB-A074-AADF90D2F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EF97E-A443-4E12-917D-D1B3AA7B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1DC-7220-4A00-B2AD-8385C2406D9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92DB3B-BCF0-40BB-B1F2-F0BB5F61D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E3D373-3EA5-4AAA-BB55-E36BAD39D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DFF7-AD4E-4D7B-B801-0172E72B2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81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C36F1D-D4FB-4A75-A21F-1958DF4D3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1DC-7220-4A00-B2AD-8385C2406D9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9A7752-174D-4CE6-BB7A-AB3533913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9B43FC-533D-4D3F-A8B5-CAE271153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DFF7-AD4E-4D7B-B801-0172E72B2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496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F64E6-E4AE-4011-948E-E06A16B11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7C008-8B75-4545-97AB-0AA10912E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AE64A4-EB90-4A48-99AB-A05C31AD1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BC994-48C6-4060-9977-AC7B97D47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1DC-7220-4A00-B2AD-8385C2406D9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B0388-5307-459D-8216-5DCCDBCC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902D6-B431-4784-97BD-7164FFF5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DFF7-AD4E-4D7B-B801-0172E72B2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35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14C89-6CFD-404D-BBFC-F505F9FFA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F9BBCB-279B-40B8-A8B6-8559280402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E8527D-EAE0-40C1-8BBE-1B6824CA10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E9EF5-0428-4B7A-A983-1659DB1A1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D1DC-7220-4A00-B2AD-8385C2406D9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F0648-F956-4FB6-B498-0C6A41CC1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26B0A-3A24-4499-A14B-167220ACC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DFF7-AD4E-4D7B-B801-0172E72B2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14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201F6A-2BDC-482F-9918-686366895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D473B-5D1B-4BB4-906E-83C26B6EF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61E20-ECE3-4F67-8B18-DC60DBC33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9D1DC-7220-4A00-B2AD-8385C2406D9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20416-72E0-4C2D-96F3-DA2DE30E5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5410F-0271-43F1-86D2-783702B009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2DFF7-AD4E-4D7B-B801-0172E72B2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59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A9F34F4-A0FF-47C5-929E-93B85800F9F0}"/>
              </a:ext>
            </a:extLst>
          </p:cNvPr>
          <p:cNvSpPr txBox="1"/>
          <p:nvPr/>
        </p:nvSpPr>
        <p:spPr>
          <a:xfrm>
            <a:off x="3642437" y="254187"/>
            <a:ext cx="4347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univers"/>
              </a:rPr>
              <a:t>Transformation Cornwall Theory of Change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C1FE67-2B2C-4D9F-A628-4FB9E900B49F}"/>
              </a:ext>
            </a:extLst>
          </p:cNvPr>
          <p:cNvSpPr txBox="1"/>
          <p:nvPr/>
        </p:nvSpPr>
        <p:spPr>
          <a:xfrm>
            <a:off x="2187485" y="731960"/>
            <a:ext cx="7536304" cy="253916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Vision: To see Faith in Action at the Heart of Flourishing Communities in Cornwall</a:t>
            </a:r>
            <a:endParaRPr lang="en-US" sz="1000" dirty="0">
              <a:solidFill>
                <a:schemeClr val="tx1"/>
              </a:solidFill>
              <a:latin typeface="univer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5163B1-C078-428F-977C-950A9DD5E1D0}"/>
              </a:ext>
            </a:extLst>
          </p:cNvPr>
          <p:cNvSpPr txBox="1"/>
          <p:nvPr/>
        </p:nvSpPr>
        <p:spPr>
          <a:xfrm rot="16200000">
            <a:off x="-129437" y="5956112"/>
            <a:ext cx="11519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Context/Needs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579F99-1794-4207-A982-B0460A95CF34}"/>
              </a:ext>
            </a:extLst>
          </p:cNvPr>
          <p:cNvSpPr txBox="1"/>
          <p:nvPr/>
        </p:nvSpPr>
        <p:spPr>
          <a:xfrm rot="16200000">
            <a:off x="-228294" y="4622236"/>
            <a:ext cx="13496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Activities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8A7EA1-3A63-41C3-941E-9585C70CBA6B}"/>
              </a:ext>
            </a:extLst>
          </p:cNvPr>
          <p:cNvSpPr txBox="1"/>
          <p:nvPr/>
        </p:nvSpPr>
        <p:spPr>
          <a:xfrm rot="16200000">
            <a:off x="-116737" y="3129963"/>
            <a:ext cx="1151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Intermediary</a:t>
            </a:r>
          </a:p>
          <a:p>
            <a:pPr algn="ctr"/>
            <a:r>
              <a:rPr lang="en-GB" sz="1000" dirty="0"/>
              <a:t>Outcomes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17BA5F-F9A4-4801-A730-38E769BFE462}"/>
              </a:ext>
            </a:extLst>
          </p:cNvPr>
          <p:cNvSpPr txBox="1"/>
          <p:nvPr/>
        </p:nvSpPr>
        <p:spPr>
          <a:xfrm rot="16200000">
            <a:off x="-129437" y="1692815"/>
            <a:ext cx="1151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Longer-term Outcomes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333712-452B-46F1-B4D3-916B4365142A}"/>
              </a:ext>
            </a:extLst>
          </p:cNvPr>
          <p:cNvSpPr txBox="1"/>
          <p:nvPr/>
        </p:nvSpPr>
        <p:spPr>
          <a:xfrm>
            <a:off x="1707140" y="5793148"/>
            <a:ext cx="9623655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univers"/>
              </a:rPr>
              <a:t>Among 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churches, faith groups 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and </a:t>
            </a:r>
            <a:r>
              <a:rPr lang="en-US" sz="1000" dirty="0" err="1" smtClean="0">
                <a:solidFill>
                  <a:schemeClr val="tx1"/>
                </a:solidFill>
                <a:latin typeface="univers"/>
              </a:rPr>
              <a:t>grassroot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 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organisations: 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understand and mitigate the post effect of the </a:t>
            </a:r>
            <a:r>
              <a:rPr lang="en-US" sz="1000" dirty="0" err="1" smtClean="0">
                <a:solidFill>
                  <a:schemeClr val="tx1"/>
                </a:solidFill>
                <a:latin typeface="univers"/>
              </a:rPr>
              <a:t>Covid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 pandemic within Cornish communities, gaps 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in clarity and confidence in vision setting, assistance with  strategic and operational  planning, 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support to reduce personal 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and </a:t>
            </a:r>
            <a:r>
              <a:rPr lang="en-US" sz="1000" dirty="0" err="1">
                <a:solidFill>
                  <a:schemeClr val="tx1"/>
                </a:solidFill>
                <a:latin typeface="univers"/>
              </a:rPr>
              <a:t>organisational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 environmental 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impact, support 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around governance, widen networks and  partnerships between churches and local orgs, develop ongoing engagement between churches, wider communities and funders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BB9025-B3CD-4833-AB49-F53AAC5D2F5F}"/>
              </a:ext>
            </a:extLst>
          </p:cNvPr>
          <p:cNvSpPr txBox="1"/>
          <p:nvPr/>
        </p:nvSpPr>
        <p:spPr>
          <a:xfrm>
            <a:off x="4667366" y="2815321"/>
            <a:ext cx="139788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univers"/>
              </a:rPr>
              <a:t>Churches and faith-based </a:t>
            </a:r>
            <a:r>
              <a:rPr lang="en-US" sz="1000" dirty="0" err="1">
                <a:solidFill>
                  <a:schemeClr val="tx1"/>
                </a:solidFill>
                <a:latin typeface="univers"/>
              </a:rPr>
              <a:t>organisations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 have increased capacity in 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strategic, environmental 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and operational planning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E8F7AF-05BC-4FC7-9FEA-B311CACEE586}"/>
              </a:ext>
            </a:extLst>
          </p:cNvPr>
          <p:cNvSpPr txBox="1"/>
          <p:nvPr/>
        </p:nvSpPr>
        <p:spPr>
          <a:xfrm>
            <a:off x="1027022" y="4353554"/>
            <a:ext cx="1160463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univers"/>
              </a:rPr>
              <a:t>Facilitate Meet the 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Funders 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year long </a:t>
            </a:r>
            <a:r>
              <a:rPr lang="en-US" sz="1000" dirty="0" err="1" smtClean="0">
                <a:solidFill>
                  <a:schemeClr val="tx1"/>
                </a:solidFill>
                <a:latin typeface="univers"/>
              </a:rPr>
              <a:t>programme</a:t>
            </a:r>
            <a:endParaRPr lang="en-US" sz="1000" dirty="0">
              <a:solidFill>
                <a:schemeClr val="tx1"/>
              </a:solidFill>
              <a:latin typeface="univer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A18030-CF82-44CF-A9B0-7657A81F993E}"/>
              </a:ext>
            </a:extLst>
          </p:cNvPr>
          <p:cNvSpPr txBox="1"/>
          <p:nvPr/>
        </p:nvSpPr>
        <p:spPr>
          <a:xfrm>
            <a:off x="4093229" y="4295088"/>
            <a:ext cx="1296533" cy="14690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univers"/>
              </a:rPr>
              <a:t>Provide 1:1 support to 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churches, faith groups and </a:t>
            </a:r>
            <a:r>
              <a:rPr lang="en-US" sz="1000" dirty="0" err="1" smtClean="0">
                <a:solidFill>
                  <a:schemeClr val="tx1"/>
                </a:solidFill>
                <a:latin typeface="univers"/>
              </a:rPr>
              <a:t>grassroot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univers"/>
              </a:rPr>
              <a:t>organisations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 in Cornwall 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to build </a:t>
            </a:r>
            <a:r>
              <a:rPr lang="en-US" sz="1000" dirty="0" err="1" smtClean="0">
                <a:solidFill>
                  <a:schemeClr val="tx1"/>
                </a:solidFill>
                <a:latin typeface="univers"/>
              </a:rPr>
              <a:t>organisational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 &amp; environmental 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capacity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04B554-0ADE-4FB4-9D7A-DBE891BEDC68}"/>
              </a:ext>
            </a:extLst>
          </p:cNvPr>
          <p:cNvSpPr txBox="1"/>
          <p:nvPr/>
        </p:nvSpPr>
        <p:spPr>
          <a:xfrm>
            <a:off x="1109558" y="1430748"/>
            <a:ext cx="131614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univers"/>
              </a:rPr>
              <a:t>Local organisations have sustainable funding 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and project planning strategies 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in place to fulfill their visions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B19A24-852A-4FB9-A6B1-AEFECECF5D9E}"/>
              </a:ext>
            </a:extLst>
          </p:cNvPr>
          <p:cNvSpPr txBox="1"/>
          <p:nvPr/>
        </p:nvSpPr>
        <p:spPr>
          <a:xfrm>
            <a:off x="7337085" y="1438927"/>
            <a:ext cx="1670129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univers"/>
              </a:rPr>
              <a:t>Churches are more collaboratively and effectively addressing 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social &amp; environmental 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challenges in Cornwall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EB329A-B550-45E9-A5D9-0BBD3ED149BF}"/>
              </a:ext>
            </a:extLst>
          </p:cNvPr>
          <p:cNvSpPr txBox="1"/>
          <p:nvPr/>
        </p:nvSpPr>
        <p:spPr>
          <a:xfrm>
            <a:off x="7064707" y="4443126"/>
            <a:ext cx="1021201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univers"/>
              </a:rPr>
              <a:t>Develop written/visual resources out of the 1:1 support and workshops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4C019BA-F61A-4232-8ADA-2C3F475C430D}"/>
              </a:ext>
            </a:extLst>
          </p:cNvPr>
          <p:cNvSpPr txBox="1"/>
          <p:nvPr/>
        </p:nvSpPr>
        <p:spPr>
          <a:xfrm>
            <a:off x="2215406" y="4286840"/>
            <a:ext cx="1805112" cy="116955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univers"/>
              </a:rPr>
              <a:t>Develop 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an 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online library of case studies 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and network of 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key  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‘Experts  Through Experience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’ to support the delivery of </a:t>
            </a:r>
            <a:r>
              <a:rPr lang="en-US" sz="1000" dirty="0" err="1">
                <a:solidFill>
                  <a:schemeClr val="tx1"/>
                </a:solidFill>
                <a:latin typeface="univers"/>
              </a:rPr>
              <a:t>MtF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univers"/>
              </a:rPr>
              <a:t>programme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. – including showcase of environmental Champions</a:t>
            </a:r>
            <a:endParaRPr lang="en-US" sz="1000" dirty="0">
              <a:solidFill>
                <a:schemeClr val="tx1"/>
              </a:solidFill>
              <a:latin typeface="univer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75DB61-963D-46C3-8456-111547688157}"/>
              </a:ext>
            </a:extLst>
          </p:cNvPr>
          <p:cNvSpPr txBox="1"/>
          <p:nvPr/>
        </p:nvSpPr>
        <p:spPr>
          <a:xfrm>
            <a:off x="2469429" y="1284758"/>
            <a:ext cx="1625978" cy="116955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univers"/>
              </a:rPr>
              <a:t>Individuals within communities feel inspired and equipped to  get involved and share their learning to  strengthen faith based social action  in Cornwall.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96B52A-7F4F-4730-A613-679C5E66DE40}"/>
              </a:ext>
            </a:extLst>
          </p:cNvPr>
          <p:cNvSpPr txBox="1"/>
          <p:nvPr/>
        </p:nvSpPr>
        <p:spPr>
          <a:xfrm>
            <a:off x="2881357" y="2820439"/>
            <a:ext cx="1503046" cy="86177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univers"/>
              </a:rPr>
              <a:t>Library of case studies and 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network of ‘Experts Through Experience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’ is in 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place. 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and being accessed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4D9C5E-45DC-4A02-ACFD-EC56672BFF31}"/>
              </a:ext>
            </a:extLst>
          </p:cNvPr>
          <p:cNvSpPr txBox="1"/>
          <p:nvPr/>
        </p:nvSpPr>
        <p:spPr>
          <a:xfrm>
            <a:off x="7170718" y="2873125"/>
            <a:ext cx="1573702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univers"/>
              </a:rPr>
              <a:t>Learning from 1:1 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support 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and workshops has been consolidated into resources to be shared more widely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BD0025C-2DDA-465D-B86D-119E89D1170E}"/>
              </a:ext>
            </a:extLst>
          </p:cNvPr>
          <p:cNvSpPr txBox="1"/>
          <p:nvPr/>
        </p:nvSpPr>
        <p:spPr>
          <a:xfrm>
            <a:off x="8200878" y="4312719"/>
            <a:ext cx="124356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Strengthen Cornish church, faith and </a:t>
            </a:r>
            <a:r>
              <a:rPr lang="en-US" sz="1000" dirty="0" err="1" smtClean="0">
                <a:solidFill>
                  <a:schemeClr val="tx1"/>
                </a:solidFill>
                <a:latin typeface="univers"/>
              </a:rPr>
              <a:t>grassroot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 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networks 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by sharing the learning of our 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‘experts by experience’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3654BBA-1225-47A4-9D01-A5794379DD10}"/>
              </a:ext>
            </a:extLst>
          </p:cNvPr>
          <p:cNvSpPr txBox="1"/>
          <p:nvPr/>
        </p:nvSpPr>
        <p:spPr>
          <a:xfrm>
            <a:off x="1194990" y="2873126"/>
            <a:ext cx="1467210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univers"/>
              </a:rPr>
              <a:t>Local organisations have increased 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confidence, capacity and activity in 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engaging funders 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2539CF1-F717-434B-B65B-ABD2586C7019}"/>
              </a:ext>
            </a:extLst>
          </p:cNvPr>
          <p:cNvSpPr txBox="1"/>
          <p:nvPr/>
        </p:nvSpPr>
        <p:spPr>
          <a:xfrm>
            <a:off x="9562594" y="4340428"/>
            <a:ext cx="1041906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/>
                </a:solidFill>
                <a:latin typeface="univers"/>
              </a:rPr>
              <a:t>Collect and share stories of impact 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FBEB15B-E6D3-4A4B-9E76-7BF662442299}"/>
              </a:ext>
            </a:extLst>
          </p:cNvPr>
          <p:cNvSpPr txBox="1"/>
          <p:nvPr/>
        </p:nvSpPr>
        <p:spPr>
          <a:xfrm>
            <a:off x="9117874" y="2948039"/>
            <a:ext cx="2212921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/>
                </a:solidFill>
                <a:latin typeface="univers"/>
              </a:rPr>
              <a:t>Increased awareness among funders of the contributions of  the faith community.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849C416-D8B0-4659-AA40-2F746246AFF4}"/>
              </a:ext>
            </a:extLst>
          </p:cNvPr>
          <p:cNvSpPr txBox="1"/>
          <p:nvPr/>
        </p:nvSpPr>
        <p:spPr>
          <a:xfrm>
            <a:off x="9314570" y="1498095"/>
            <a:ext cx="1634885" cy="861774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/>
                </a:solidFill>
                <a:latin typeface="univers"/>
              </a:rPr>
              <a:t>Faith-based organisations are recognised as trusted, credible partners in the social sector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375DB61-963D-46C3-8456-111547688157}"/>
              </a:ext>
            </a:extLst>
          </p:cNvPr>
          <p:cNvSpPr txBox="1"/>
          <p:nvPr/>
        </p:nvSpPr>
        <p:spPr>
          <a:xfrm>
            <a:off x="5544064" y="1210160"/>
            <a:ext cx="1756300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univers"/>
              </a:rPr>
              <a:t>A </a:t>
            </a:r>
            <a:r>
              <a:rPr lang="en-US" sz="1000" dirty="0" smtClean="0">
                <a:solidFill>
                  <a:schemeClr val="tx1"/>
                </a:solidFill>
                <a:latin typeface="univers"/>
              </a:rPr>
              <a:t>diverse peer </a:t>
            </a:r>
            <a:r>
              <a:rPr lang="en-US" sz="1000" dirty="0">
                <a:solidFill>
                  <a:schemeClr val="tx1"/>
                </a:solidFill>
                <a:latin typeface="univers"/>
              </a:rPr>
              <a:t>network (of individuals and community groups who have received 1:1 or other support) is actively sharing learning and resources across the network</a:t>
            </a:r>
          </a:p>
        </p:txBody>
      </p:sp>
      <p:sp>
        <p:nvSpPr>
          <p:cNvPr id="2" name="Up Arrow 1"/>
          <p:cNvSpPr/>
          <p:nvPr/>
        </p:nvSpPr>
        <p:spPr>
          <a:xfrm>
            <a:off x="1707140" y="3747826"/>
            <a:ext cx="281054" cy="41642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univers"/>
            </a:endParaRPr>
          </a:p>
        </p:txBody>
      </p:sp>
      <p:sp>
        <p:nvSpPr>
          <p:cNvPr id="31" name="Up Arrow 30"/>
          <p:cNvSpPr/>
          <p:nvPr/>
        </p:nvSpPr>
        <p:spPr>
          <a:xfrm>
            <a:off x="3189323" y="3797933"/>
            <a:ext cx="281054" cy="41642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univers"/>
            </a:endParaRPr>
          </a:p>
        </p:txBody>
      </p:sp>
      <p:sp>
        <p:nvSpPr>
          <p:cNvPr id="32" name="Up Arrow 31"/>
          <p:cNvSpPr/>
          <p:nvPr/>
        </p:nvSpPr>
        <p:spPr>
          <a:xfrm>
            <a:off x="3525043" y="2349043"/>
            <a:ext cx="281054" cy="41642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univers"/>
            </a:endParaRPr>
          </a:p>
        </p:txBody>
      </p:sp>
      <p:sp>
        <p:nvSpPr>
          <p:cNvPr id="33" name="Up Arrow 32"/>
          <p:cNvSpPr/>
          <p:nvPr/>
        </p:nvSpPr>
        <p:spPr>
          <a:xfrm>
            <a:off x="1807493" y="2380274"/>
            <a:ext cx="281054" cy="41642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univers"/>
            </a:endParaRPr>
          </a:p>
        </p:txBody>
      </p:sp>
      <p:sp>
        <p:nvSpPr>
          <p:cNvPr id="34" name="Up Arrow 33"/>
          <p:cNvSpPr/>
          <p:nvPr/>
        </p:nvSpPr>
        <p:spPr>
          <a:xfrm>
            <a:off x="7326720" y="3814691"/>
            <a:ext cx="281054" cy="41642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univers"/>
            </a:endParaRPr>
          </a:p>
        </p:txBody>
      </p:sp>
      <p:sp>
        <p:nvSpPr>
          <p:cNvPr id="35" name="Up Arrow 34"/>
          <p:cNvSpPr/>
          <p:nvPr/>
        </p:nvSpPr>
        <p:spPr>
          <a:xfrm>
            <a:off x="9887827" y="3734978"/>
            <a:ext cx="370956" cy="46054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univers"/>
            </a:endParaRPr>
          </a:p>
        </p:txBody>
      </p:sp>
      <p:sp>
        <p:nvSpPr>
          <p:cNvPr id="36" name="Up Arrow 35"/>
          <p:cNvSpPr/>
          <p:nvPr/>
        </p:nvSpPr>
        <p:spPr>
          <a:xfrm>
            <a:off x="9702687" y="2391282"/>
            <a:ext cx="281054" cy="41642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univers"/>
            </a:endParaRPr>
          </a:p>
        </p:txBody>
      </p:sp>
      <p:sp>
        <p:nvSpPr>
          <p:cNvPr id="37" name="Up Arrow 36"/>
          <p:cNvSpPr/>
          <p:nvPr/>
        </p:nvSpPr>
        <p:spPr>
          <a:xfrm rot="5400000">
            <a:off x="6656641" y="4573704"/>
            <a:ext cx="338040" cy="29789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univers"/>
            </a:endParaRPr>
          </a:p>
        </p:txBody>
      </p:sp>
      <p:sp>
        <p:nvSpPr>
          <p:cNvPr id="38" name="Up Arrow 37"/>
          <p:cNvSpPr/>
          <p:nvPr/>
        </p:nvSpPr>
        <p:spPr>
          <a:xfrm>
            <a:off x="7550735" y="2380932"/>
            <a:ext cx="281054" cy="41642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univers"/>
            </a:endParaRPr>
          </a:p>
        </p:txBody>
      </p:sp>
      <p:sp>
        <p:nvSpPr>
          <p:cNvPr id="39" name="Up Arrow 38"/>
          <p:cNvSpPr/>
          <p:nvPr/>
        </p:nvSpPr>
        <p:spPr>
          <a:xfrm>
            <a:off x="5093120" y="3854824"/>
            <a:ext cx="281054" cy="41642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univers"/>
            </a:endParaRPr>
          </a:p>
        </p:txBody>
      </p:sp>
      <p:sp>
        <p:nvSpPr>
          <p:cNvPr id="40" name="Up Arrow 39"/>
          <p:cNvSpPr/>
          <p:nvPr/>
        </p:nvSpPr>
        <p:spPr>
          <a:xfrm rot="18869688">
            <a:off x="6768498" y="2449694"/>
            <a:ext cx="281054" cy="41642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univers"/>
            </a:endParaRPr>
          </a:p>
        </p:txBody>
      </p:sp>
      <p:sp>
        <p:nvSpPr>
          <p:cNvPr id="41" name="Up Arrow 40"/>
          <p:cNvSpPr/>
          <p:nvPr/>
        </p:nvSpPr>
        <p:spPr>
          <a:xfrm>
            <a:off x="8461457" y="3790154"/>
            <a:ext cx="281054" cy="41642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univers"/>
            </a:endParaRPr>
          </a:p>
        </p:txBody>
      </p:sp>
      <p:sp>
        <p:nvSpPr>
          <p:cNvPr id="42" name="Up Arrow 41"/>
          <p:cNvSpPr/>
          <p:nvPr/>
        </p:nvSpPr>
        <p:spPr>
          <a:xfrm>
            <a:off x="5641077" y="2372756"/>
            <a:ext cx="281054" cy="41642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univer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2539CF1-F717-434B-B65B-ABD2586C7019}"/>
              </a:ext>
            </a:extLst>
          </p:cNvPr>
          <p:cNvSpPr txBox="1"/>
          <p:nvPr/>
        </p:nvSpPr>
        <p:spPr>
          <a:xfrm>
            <a:off x="5446887" y="4257698"/>
            <a:ext cx="1157113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univers"/>
              </a:rPr>
              <a:t>Embed the context Climate Emergency within all aspects of project planning, funding, delivery &amp; sustainability.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3654BBA-1225-47A4-9D01-A5794379DD10}"/>
              </a:ext>
            </a:extLst>
          </p:cNvPr>
          <p:cNvSpPr txBox="1"/>
          <p:nvPr/>
        </p:nvSpPr>
        <p:spPr>
          <a:xfrm flipH="1">
            <a:off x="4163456" y="1258703"/>
            <a:ext cx="1273627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/>
                </a:solidFill>
                <a:latin typeface="univers"/>
              </a:rPr>
              <a:t>New/additional churches, faith groups and </a:t>
            </a:r>
            <a:r>
              <a:rPr lang="en-GB" sz="1000" dirty="0" err="1" smtClean="0">
                <a:solidFill>
                  <a:schemeClr val="tx1"/>
                </a:solidFill>
                <a:latin typeface="univers"/>
              </a:rPr>
              <a:t>grassroot</a:t>
            </a:r>
            <a:r>
              <a:rPr lang="en-GB" sz="1000" dirty="0" smtClean="0">
                <a:solidFill>
                  <a:schemeClr val="tx1"/>
                </a:solidFill>
                <a:latin typeface="univers"/>
              </a:rPr>
              <a:t> projects  engaged in </a:t>
            </a:r>
            <a:r>
              <a:rPr lang="en-GB" sz="1000" dirty="0">
                <a:solidFill>
                  <a:schemeClr val="tx1"/>
                </a:solidFill>
                <a:latin typeface="univers"/>
              </a:rPr>
              <a:t>having a more impactful response to </a:t>
            </a:r>
            <a:r>
              <a:rPr lang="en-GB" sz="1000" dirty="0" smtClean="0">
                <a:solidFill>
                  <a:schemeClr val="tx1"/>
                </a:solidFill>
                <a:latin typeface="univers"/>
              </a:rPr>
              <a:t>poverty.</a:t>
            </a:r>
            <a:endParaRPr lang="en-US" sz="1000" dirty="0">
              <a:solidFill>
                <a:schemeClr val="tx1"/>
              </a:solidFill>
              <a:latin typeface="univers"/>
            </a:endParaRPr>
          </a:p>
        </p:txBody>
      </p:sp>
    </p:spTree>
    <p:extLst>
      <p:ext uri="{BB962C8B-B14F-4D97-AF65-F5344CB8AC3E}">
        <p14:creationId xmlns:p14="http://schemas.microsoft.com/office/powerpoint/2010/main" val="3647261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062BA933567A408CDEA872F930A350" ma:contentTypeVersion="13" ma:contentTypeDescription="Create a new document." ma:contentTypeScope="" ma:versionID="e0550777a1995a754771262da83fa0e4">
  <xsd:schema xmlns:xsd="http://www.w3.org/2001/XMLSchema" xmlns:xs="http://www.w3.org/2001/XMLSchema" xmlns:p="http://schemas.microsoft.com/office/2006/metadata/properties" xmlns:ns2="473db917-a697-4e36-b6a1-8f3d771210dd" xmlns:ns3="b66f0e3f-90a7-45ae-a0eb-e18f078cda6e" targetNamespace="http://schemas.microsoft.com/office/2006/metadata/properties" ma:root="true" ma:fieldsID="808cfd99e36de710dee2d2e6c3d59e59" ns2:_="" ns3:_="">
    <xsd:import namespace="473db917-a697-4e36-b6a1-8f3d771210dd"/>
    <xsd:import namespace="b66f0e3f-90a7-45ae-a0eb-e18f078cd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3db917-a697-4e36-b6a1-8f3d771210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6f0e3f-90a7-45ae-a0eb-e18f078cda6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E3E857-98C8-47B9-BAAF-23A38D857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3db917-a697-4e36-b6a1-8f3d771210dd"/>
    <ds:schemaRef ds:uri="b66f0e3f-90a7-45ae-a0eb-e18f078cd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702402-2F5B-4E2A-8671-5E5EF767A3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15380E-A8F9-4702-9563-2EAE5F6E0B45}">
  <ds:schemaRefs>
    <ds:schemaRef ds:uri="http://purl.org/dc/elements/1.1/"/>
    <ds:schemaRef ds:uri="http://schemas.openxmlformats.org/package/2006/metadata/core-properties"/>
    <ds:schemaRef ds:uri="http://purl.org/dc/terms/"/>
    <ds:schemaRef ds:uri="473db917-a697-4e36-b6a1-8f3d771210dd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b66f0e3f-90a7-45ae-a0eb-e18f078cda6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390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univers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</dc:creator>
  <cp:lastModifiedBy>Jane</cp:lastModifiedBy>
  <cp:revision>18</cp:revision>
  <dcterms:created xsi:type="dcterms:W3CDTF">2019-10-03T10:27:57Z</dcterms:created>
  <dcterms:modified xsi:type="dcterms:W3CDTF">2022-01-21T08:34:15Z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0x010100FD062BA933567A408CDEA872F930A350</vt:lpwstr>
  </property>
</Properties>
</file>