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8" r:id="rId4"/>
  </p:sldMasterIdLst>
  <p:notesMasterIdLst>
    <p:notesMasterId r:id="rId14"/>
  </p:notesMasterIdLst>
  <p:handoutMasterIdLst>
    <p:handoutMasterId r:id="rId15"/>
  </p:handoutMasterIdLst>
  <p:sldIdLst>
    <p:sldId id="436" r:id="rId5"/>
    <p:sldId id="445" r:id="rId6"/>
    <p:sldId id="446" r:id="rId7"/>
    <p:sldId id="448" r:id="rId8"/>
    <p:sldId id="450" r:id="rId9"/>
    <p:sldId id="449" r:id="rId10"/>
    <p:sldId id="452" r:id="rId11"/>
    <p:sldId id="453" r:id="rId12"/>
    <p:sldId id="432" r:id="rId1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3F86"/>
    <a:srgbClr val="ECCCE4"/>
    <a:srgbClr val="DBA1CA"/>
    <a:srgbClr val="FFC9C9"/>
    <a:srgbClr val="4B004A"/>
    <a:srgbClr val="F8ECF5"/>
    <a:srgbClr val="752D60"/>
    <a:srgbClr val="EA941A"/>
    <a:srgbClr val="FEE2B4"/>
    <a:srgbClr val="F4B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00" autoAdjust="0"/>
    <p:restoredTop sz="88377" autoAdjust="0"/>
  </p:normalViewPr>
  <p:slideViewPr>
    <p:cSldViewPr>
      <p:cViewPr varScale="1">
        <p:scale>
          <a:sx n="65" d="100"/>
          <a:sy n="65" d="100"/>
        </p:scale>
        <p:origin x="1350" y="6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216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29" tIns="45714" rIns="91429" bIns="45714"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689" y="1"/>
            <a:ext cx="2946400" cy="496889"/>
          </a:xfrm>
          <a:prstGeom prst="rect">
            <a:avLst/>
          </a:prstGeom>
        </p:spPr>
        <p:txBody>
          <a:bodyPr vert="horz" lIns="91429" tIns="45714" rIns="91429" bIns="45714" rtlCol="0"/>
          <a:lstStyle>
            <a:lvl1pPr algn="r" eaLnBrk="1" fontAlgn="auto" hangingPunct="1">
              <a:spcBef>
                <a:spcPts val="0"/>
              </a:spcBef>
              <a:spcAft>
                <a:spcPts val="0"/>
              </a:spcAft>
              <a:defRPr sz="1200">
                <a:latin typeface="+mn-lt"/>
                <a:cs typeface="+mn-cs"/>
              </a:defRPr>
            </a:lvl1pPr>
          </a:lstStyle>
          <a:p>
            <a:pPr>
              <a:defRPr/>
            </a:pPr>
            <a:fld id="{2CF70048-BD45-4F08-92E4-6A4C2C49E344}" type="datetimeFigureOut">
              <a:rPr lang="en-GB"/>
              <a:pPr>
                <a:defRPr/>
              </a:pPr>
              <a:t>20/10/2022</a:t>
            </a:fld>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1429" tIns="45714" rIns="91429" bIns="45714"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05291F4-B475-4CFE-9EE0-5EF57BCA87B7}" type="slidenum">
              <a:rPr lang="en-GB" altLang="en-US"/>
              <a:pPr>
                <a:defRPr/>
              </a:pPr>
              <a:t>‹#›</a:t>
            </a:fld>
            <a:endParaRPr lang="en-GB" altLang="en-US"/>
          </a:p>
        </p:txBody>
      </p:sp>
    </p:spTree>
    <p:extLst>
      <p:ext uri="{BB962C8B-B14F-4D97-AF65-F5344CB8AC3E}">
        <p14:creationId xmlns:p14="http://schemas.microsoft.com/office/powerpoint/2010/main" val="2989355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29" tIns="45714" rIns="91429" bIns="45714"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9" y="1"/>
            <a:ext cx="2946400" cy="496889"/>
          </a:xfrm>
          <a:prstGeom prst="rect">
            <a:avLst/>
          </a:prstGeom>
        </p:spPr>
        <p:txBody>
          <a:bodyPr vert="horz" lIns="91429" tIns="45714" rIns="91429" bIns="45714" rtlCol="0"/>
          <a:lstStyle>
            <a:lvl1pPr algn="r" eaLnBrk="1" fontAlgn="auto" hangingPunct="1">
              <a:spcBef>
                <a:spcPts val="0"/>
              </a:spcBef>
              <a:spcAft>
                <a:spcPts val="0"/>
              </a:spcAft>
              <a:defRPr sz="1200">
                <a:latin typeface="+mn-lt"/>
                <a:cs typeface="+mn-cs"/>
              </a:defRPr>
            </a:lvl1pPr>
          </a:lstStyle>
          <a:p>
            <a:pPr>
              <a:defRPr/>
            </a:pPr>
            <a:fld id="{707F9DF2-695A-487C-8997-9A87CA55C02F}" type="datetimeFigureOut">
              <a:rPr lang="en-GB"/>
              <a:pPr>
                <a:defRPr/>
              </a:pPr>
              <a:t>20/10/2022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en-GB" noProof="0"/>
          </a:p>
        </p:txBody>
      </p:sp>
      <p:sp>
        <p:nvSpPr>
          <p:cNvPr id="5" name="Notes Placeholder 4"/>
          <p:cNvSpPr>
            <a:spLocks noGrp="1"/>
          </p:cNvSpPr>
          <p:nvPr>
            <p:ph type="body" sz="quarter" idx="3"/>
          </p:nvPr>
        </p:nvSpPr>
        <p:spPr>
          <a:xfrm>
            <a:off x="679451" y="4714876"/>
            <a:ext cx="5438775" cy="4467225"/>
          </a:xfrm>
          <a:prstGeom prst="rect">
            <a:avLst/>
          </a:prstGeom>
        </p:spPr>
        <p:txBody>
          <a:bodyPr vert="horz" lIns="91429" tIns="45714" rIns="91429" bIns="457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4"/>
            <a:ext cx="2946400" cy="496887"/>
          </a:xfrm>
          <a:prstGeom prst="rect">
            <a:avLst/>
          </a:prstGeom>
        </p:spPr>
        <p:txBody>
          <a:bodyPr vert="horz" lIns="91429" tIns="45714" rIns="91429" bIns="45714"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9" y="9428164"/>
            <a:ext cx="2946400" cy="496887"/>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E8C7E76-F791-42DC-A918-835BF67B5779}" type="slidenum">
              <a:rPr lang="en-GB" altLang="en-US"/>
              <a:pPr>
                <a:defRPr/>
              </a:pPr>
              <a:t>‹#›</a:t>
            </a:fld>
            <a:endParaRPr lang="en-GB" altLang="en-US"/>
          </a:p>
        </p:txBody>
      </p:sp>
    </p:spTree>
    <p:extLst>
      <p:ext uri="{BB962C8B-B14F-4D97-AF65-F5344CB8AC3E}">
        <p14:creationId xmlns:p14="http://schemas.microsoft.com/office/powerpoint/2010/main" val="602624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5</a:t>
            </a:fld>
            <a:endParaRPr lang="en-GB" altLang="en-US"/>
          </a:p>
        </p:txBody>
      </p:sp>
    </p:spTree>
    <p:extLst>
      <p:ext uri="{BB962C8B-B14F-4D97-AF65-F5344CB8AC3E}">
        <p14:creationId xmlns:p14="http://schemas.microsoft.com/office/powerpoint/2010/main" val="136292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9144000" cy="5043714"/>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555646" y="391438"/>
            <a:ext cx="3646240" cy="450850"/>
          </a:xfrm>
          <a:ln>
            <a:noFill/>
          </a:ln>
        </p:spPr>
        <p:txBody>
          <a:bodyPr>
            <a:noAutofit/>
          </a:bodyPr>
          <a:lstStyle>
            <a:lvl1pPr marL="0" indent="0">
              <a:buNone/>
              <a:defRPr sz="1200">
                <a:solidFill>
                  <a:srgbClr val="E199C2"/>
                </a:solidFill>
                <a:latin typeface="Trebuchet MS"/>
                <a:cs typeface="Trebuchet MS"/>
              </a:defRPr>
            </a:lvl1pPr>
          </a:lstStyle>
          <a:p>
            <a:pPr lvl="0"/>
            <a:r>
              <a:rPr lang="en-GB" dirty="0" smtClean="0"/>
              <a:t>PRESENTATION DATE</a:t>
            </a:r>
            <a:endParaRPr lang="en-US" dirty="0"/>
          </a:p>
        </p:txBody>
      </p:sp>
      <p:sp>
        <p:nvSpPr>
          <p:cNvPr id="6" name="Text Placeholder 5"/>
          <p:cNvSpPr>
            <a:spLocks noGrp="1"/>
          </p:cNvSpPr>
          <p:nvPr>
            <p:ph type="body" sz="quarter" idx="11" hasCustomPrompt="1"/>
          </p:nvPr>
        </p:nvSpPr>
        <p:spPr>
          <a:xfrm>
            <a:off x="529771" y="2235209"/>
            <a:ext cx="7830457" cy="2271486"/>
          </a:xfrm>
        </p:spPr>
        <p:txBody>
          <a:bodyPr anchor="b" anchorCtr="0">
            <a:noAutofit/>
          </a:bodyPr>
          <a:lstStyle>
            <a:lvl1pPr marL="0" indent="0" algn="l">
              <a:lnSpc>
                <a:spcPct val="90000"/>
              </a:lnSpc>
              <a:buNone/>
              <a:defRPr sz="5200" baseline="0">
                <a:solidFill>
                  <a:schemeClr val="bg1"/>
                </a:solidFill>
                <a:latin typeface="Trebuchet MS"/>
                <a:cs typeface="Trebuchet MS"/>
              </a:defRPr>
            </a:lvl1pPr>
          </a:lstStyle>
          <a:p>
            <a:pPr lvl="0"/>
            <a:r>
              <a:rPr lang="en-US" dirty="0" err="1" smtClean="0"/>
              <a:t>Powerpoint</a:t>
            </a:r>
            <a:r>
              <a:rPr lang="en-US" dirty="0" smtClean="0"/>
              <a:t> </a:t>
            </a:r>
          </a:p>
          <a:p>
            <a:pPr lvl="0"/>
            <a:r>
              <a:rPr lang="en-US" dirty="0" smtClean="0"/>
              <a:t>Presentation </a:t>
            </a:r>
          </a:p>
          <a:p>
            <a:pPr lvl="0"/>
            <a:r>
              <a:rPr lang="en-US" dirty="0" smtClean="0"/>
              <a:t>Title Here</a:t>
            </a:r>
            <a:endParaRPr lang="en-US" dirty="0"/>
          </a:p>
        </p:txBody>
      </p:sp>
      <p:sp>
        <p:nvSpPr>
          <p:cNvPr id="9" name="Text Placeholder 8"/>
          <p:cNvSpPr>
            <a:spLocks noGrp="1"/>
          </p:cNvSpPr>
          <p:nvPr>
            <p:ph type="body" sz="quarter" idx="12" hasCustomPrompt="1"/>
          </p:nvPr>
        </p:nvSpPr>
        <p:spPr>
          <a:xfrm>
            <a:off x="566055" y="5268187"/>
            <a:ext cx="5653315" cy="1274763"/>
          </a:xfrm>
        </p:spPr>
        <p:txBody>
          <a:bodyPr>
            <a:noAutofit/>
          </a:bodyPr>
          <a:lstStyle>
            <a:lvl1pPr marL="0" indent="0" algn="l">
              <a:buNone/>
              <a:defRPr sz="1800" baseline="0">
                <a:solidFill>
                  <a:schemeClr val="bg1">
                    <a:lumMod val="65000"/>
                  </a:schemeClr>
                </a:solidFill>
                <a:latin typeface="Trebuchet MS"/>
                <a:cs typeface="Trebuchet MS"/>
              </a:defRPr>
            </a:lvl1pPr>
          </a:lstStyle>
          <a:p>
            <a:pPr lvl="0"/>
            <a:r>
              <a:rPr lang="en-US" dirty="0" smtClean="0"/>
              <a:t>This is where you can put the </a:t>
            </a:r>
            <a:br>
              <a:rPr lang="en-US" dirty="0" smtClean="0"/>
            </a:br>
            <a:r>
              <a:rPr lang="en-US" dirty="0" smtClean="0"/>
              <a:t>full presentation introduction</a:t>
            </a:r>
            <a:endParaRPr lang="en-US" dirty="0"/>
          </a:p>
        </p:txBody>
      </p:sp>
    </p:spTree>
    <p:extLst>
      <p:ext uri="{BB962C8B-B14F-4D97-AF65-F5344CB8AC3E}">
        <p14:creationId xmlns:p14="http://schemas.microsoft.com/office/powerpoint/2010/main" val="337778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5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a:pPr>
            <a:r>
              <a:rPr sz="3300"/>
              <a:t>Title Text</a:t>
            </a:r>
          </a:p>
        </p:txBody>
      </p:sp>
      <p:sp>
        <p:nvSpPr>
          <p:cNvPr id="32" name="Shape 32"/>
          <p:cNvSpPr>
            <a:spLocks noGrp="1"/>
          </p:cNvSpPr>
          <p:nvPr>
            <p:ph type="body" idx="1"/>
          </p:nvPr>
        </p:nvSpPr>
        <p:spPr>
          <a:prstGeom prst="rect">
            <a:avLst/>
          </a:prstGeom>
        </p:spPr>
        <p:txBody>
          <a:body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33" name="Shape 33"/>
          <p:cNvSpPr>
            <a:spLocks noGrp="1"/>
          </p:cNvSpPr>
          <p:nvPr>
            <p:ph type="sldNum" sz="quarter" idx="2"/>
          </p:nvPr>
        </p:nvSpPr>
        <p:spPr>
          <a:xfrm>
            <a:off x="6057900" y="6404293"/>
            <a:ext cx="1600200" cy="269240"/>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51985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38291013-BA00-464A-9841-19DAC57CE2DF}" type="datetimeFigureOut">
              <a:rPr lang="en-GB" smtClean="0"/>
              <a:t>20/10/2022</a:t>
            </a:fld>
            <a:endParaRPr lang="en-GB"/>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endParaRPr lang="en-GB"/>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FDC9B22A-0786-4763-9F62-F0EBBCA55D4E}" type="slidenum">
              <a:rPr lang="en-GB" smtClean="0"/>
              <a:t>‹#›</a:t>
            </a:fld>
            <a:endParaRPr lang="en-GB"/>
          </a:p>
        </p:txBody>
      </p:sp>
    </p:spTree>
    <p:extLst>
      <p:ext uri="{BB962C8B-B14F-4D97-AF65-F5344CB8AC3E}">
        <p14:creationId xmlns:p14="http://schemas.microsoft.com/office/powerpoint/2010/main" val="280234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56670" y="5960533"/>
            <a:ext cx="1148283" cy="279400"/>
          </a:xfrm>
          <a:prstGeom prst="rect">
            <a:avLst/>
          </a:prstGeom>
        </p:spPr>
        <p:txBody>
          <a:bodyPr/>
          <a:lstStyle/>
          <a:p>
            <a:fld id="{38291013-BA00-464A-9841-19DAC57CE2DF}" type="datetimeFigureOut">
              <a:rPr lang="en-GB" smtClean="0"/>
              <a:t>20/10/2022</a:t>
            </a:fld>
            <a:endParaRPr lang="en-GB"/>
          </a:p>
        </p:txBody>
      </p:sp>
      <p:sp>
        <p:nvSpPr>
          <p:cNvPr id="3" name="Footer Placeholder 2"/>
          <p:cNvSpPr>
            <a:spLocks noGrp="1"/>
          </p:cNvSpPr>
          <p:nvPr>
            <p:ph type="ftr" sz="quarter" idx="11"/>
          </p:nvPr>
        </p:nvSpPr>
        <p:spPr>
          <a:xfrm>
            <a:off x="1176865" y="5960533"/>
            <a:ext cx="5104667" cy="279400"/>
          </a:xfrm>
          <a:prstGeom prst="rect">
            <a:avLst/>
          </a:prstGeom>
        </p:spPr>
        <p:txBody>
          <a:bodyPr/>
          <a:lstStyle/>
          <a:p>
            <a:endParaRPr lang="en-GB"/>
          </a:p>
        </p:txBody>
      </p:sp>
      <p:sp>
        <p:nvSpPr>
          <p:cNvPr id="4" name="Slide Number Placeholder 3"/>
          <p:cNvSpPr>
            <a:spLocks noGrp="1"/>
          </p:cNvSpPr>
          <p:nvPr>
            <p:ph type="sldNum" sz="quarter" idx="12"/>
          </p:nvPr>
        </p:nvSpPr>
        <p:spPr>
          <a:xfrm>
            <a:off x="7580091" y="5960533"/>
            <a:ext cx="395510" cy="279400"/>
          </a:xfrm>
          <a:prstGeom prst="rect">
            <a:avLst/>
          </a:prstGeom>
        </p:spPr>
        <p:txBody>
          <a:bodyPr/>
          <a:lstStyle/>
          <a:p>
            <a:fld id="{FDC9B22A-0786-4763-9F62-F0EBBCA55D4E}" type="slidenum">
              <a:rPr lang="en-GB" smtClean="0"/>
              <a:t>‹#›</a:t>
            </a:fld>
            <a:endParaRPr lang="en-GB"/>
          </a:p>
        </p:txBody>
      </p:sp>
    </p:spTree>
    <p:extLst>
      <p:ext uri="{BB962C8B-B14F-4D97-AF65-F5344CB8AC3E}">
        <p14:creationId xmlns:p14="http://schemas.microsoft.com/office/powerpoint/2010/main" val="344038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pe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hasCustomPrompt="1"/>
          </p:nvPr>
        </p:nvSpPr>
        <p:spPr>
          <a:xfrm>
            <a:off x="484877" y="543367"/>
            <a:ext cx="8158380" cy="632290"/>
          </a:xfrm>
          <a:prstGeom prst="rect">
            <a:avLst/>
          </a:prstGeom>
        </p:spPr>
        <p:txBody>
          <a:bodyPr vert="horz" lIns="0" tIns="0" rIns="0" bIns="0" rtlCol="0" anchor="t" anchorCtr="0">
            <a:normAutofit/>
          </a:bodyPr>
          <a:lstStyle/>
          <a:p>
            <a:r>
              <a:rPr lang="en-GB" dirty="0" smtClean="0"/>
              <a:t>Click To Edit Master Title Style</a:t>
            </a:r>
            <a:endParaRPr lang="en-US" dirty="0"/>
          </a:p>
        </p:txBody>
      </p:sp>
    </p:spTree>
    <p:extLst>
      <p:ext uri="{BB962C8B-B14F-4D97-AF65-F5344CB8AC3E}">
        <p14:creationId xmlns:p14="http://schemas.microsoft.com/office/powerpoint/2010/main" val="93826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 List">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484877" y="543367"/>
            <a:ext cx="8158380" cy="632290"/>
          </a:xfrm>
          <a:prstGeom prst="rect">
            <a:avLst/>
          </a:prstGeom>
        </p:spPr>
        <p:txBody>
          <a:bodyPr vert="horz" lIns="0" tIns="0" rIns="0" bIns="0" rtlCol="0" anchor="t" anchorCtr="0">
            <a:normAutofit/>
          </a:bodyPr>
          <a:lstStyle/>
          <a:p>
            <a:r>
              <a:rPr lang="en-GB" dirty="0" smtClean="0"/>
              <a:t>Click To Edit Master Title Style</a:t>
            </a:r>
            <a:endParaRPr lang="en-US" dirty="0"/>
          </a:p>
        </p:txBody>
      </p:sp>
      <p:sp>
        <p:nvSpPr>
          <p:cNvPr id="3" name="Text Placeholder 2"/>
          <p:cNvSpPr>
            <a:spLocks noGrp="1"/>
          </p:cNvSpPr>
          <p:nvPr>
            <p:ph type="body" sz="quarter" idx="10"/>
          </p:nvPr>
        </p:nvSpPr>
        <p:spPr>
          <a:xfrm>
            <a:off x="484872" y="1300527"/>
            <a:ext cx="8158385" cy="3817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75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 and Picture">
    <p:bg>
      <p:bgPr>
        <a:solidFill>
          <a:schemeClr val="bg1"/>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1"/>
          </p:nvPr>
        </p:nvSpPr>
        <p:spPr>
          <a:xfrm>
            <a:off x="4767943" y="1300527"/>
            <a:ext cx="3834720" cy="2950710"/>
          </a:xfrm>
          <a:prstGeom prst="rect">
            <a:avLst/>
          </a:prstGeom>
        </p:spPr>
        <p:txBody>
          <a:bodyPr/>
          <a:lstStyle/>
          <a:p>
            <a:r>
              <a:rPr lang="en-US" smtClean="0"/>
              <a:t>Click icon to add picture</a:t>
            </a:r>
            <a:endParaRPr lang="en-US" dirty="0"/>
          </a:p>
        </p:txBody>
      </p:sp>
      <p:sp>
        <p:nvSpPr>
          <p:cNvPr id="10" name="Title Placeholder 1"/>
          <p:cNvSpPr>
            <a:spLocks noGrp="1"/>
          </p:cNvSpPr>
          <p:nvPr>
            <p:ph type="title" hasCustomPrompt="1"/>
          </p:nvPr>
        </p:nvSpPr>
        <p:spPr>
          <a:xfrm>
            <a:off x="484877" y="543367"/>
            <a:ext cx="8158380" cy="632290"/>
          </a:xfrm>
          <a:prstGeom prst="rect">
            <a:avLst/>
          </a:prstGeom>
        </p:spPr>
        <p:txBody>
          <a:bodyPr vert="horz" lIns="0" tIns="0" rIns="0" bIns="0" rtlCol="0" anchor="t" anchorCtr="0">
            <a:normAutofit/>
          </a:bodyPr>
          <a:lstStyle/>
          <a:p>
            <a:r>
              <a:rPr lang="en-GB" dirty="0" smtClean="0"/>
              <a:t>Click To Edit Master Title Style</a:t>
            </a:r>
            <a:endParaRPr lang="en-US" dirty="0"/>
          </a:p>
        </p:txBody>
      </p:sp>
      <p:sp>
        <p:nvSpPr>
          <p:cNvPr id="11" name="Text Placeholder 2"/>
          <p:cNvSpPr>
            <a:spLocks noGrp="1"/>
          </p:cNvSpPr>
          <p:nvPr>
            <p:ph type="body" sz="quarter" idx="10"/>
          </p:nvPr>
        </p:nvSpPr>
        <p:spPr>
          <a:xfrm>
            <a:off x="484872" y="1300527"/>
            <a:ext cx="4007299" cy="3817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14"/>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42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ll Pic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631543"/>
            <a:ext cx="9144000" cy="12264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490482" y="5868814"/>
            <a:ext cx="6216712" cy="592032"/>
          </a:xfrm>
        </p:spPr>
        <p:txBody>
          <a:bodyPr anchor="t" anchorCtr="0">
            <a:normAutofit/>
          </a:bodyPr>
          <a:lstStyle>
            <a:lvl1pPr>
              <a:defRPr sz="2300">
                <a:solidFill>
                  <a:srgbClr val="4B004A"/>
                </a:solidFill>
              </a:defRPr>
            </a:lvl1pPr>
          </a:lstStyle>
          <a:p>
            <a:r>
              <a:rPr lang="en-GB" dirty="0" smtClean="0"/>
              <a:t>Caption for the image to go here</a:t>
            </a:r>
            <a:endParaRPr lang="en-US" dirty="0"/>
          </a:p>
        </p:txBody>
      </p:sp>
      <p:sp>
        <p:nvSpPr>
          <p:cNvPr id="4" name="Rectangle 3"/>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Diocese-of-Truro_Logo_RGB-Smal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1085" y="5817750"/>
            <a:ext cx="887185" cy="826161"/>
          </a:xfrm>
          <a:prstGeom prst="rect">
            <a:avLst/>
          </a:prstGeom>
        </p:spPr>
      </p:pic>
    </p:spTree>
    <p:extLst>
      <p:ext uri="{BB962C8B-B14F-4D97-AF65-F5344CB8AC3E}">
        <p14:creationId xmlns:p14="http://schemas.microsoft.com/office/powerpoint/2010/main" val="53794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act">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2997443" y="3729808"/>
            <a:ext cx="3416715" cy="2054409"/>
          </a:xfrm>
          <a:prstGeom prst="rect">
            <a:avLst/>
          </a:prstGeom>
          <a:noFill/>
        </p:spPr>
        <p:txBody>
          <a:bodyPr wrap="square" lIns="0" tIns="0" rIns="0" bIns="0" rtlCol="0">
            <a:spAutoFit/>
          </a:bodyPr>
          <a:lstStyle/>
          <a:p>
            <a:pPr algn="ctr">
              <a:lnSpc>
                <a:spcPct val="150000"/>
              </a:lnSpc>
              <a:spcAft>
                <a:spcPts val="300"/>
              </a:spcAft>
            </a:pPr>
            <a:r>
              <a:rPr lang="pl-PL" sz="2400" b="0" i="0" dirty="0" err="1" smtClean="0">
                <a:solidFill>
                  <a:srgbClr val="4B004A"/>
                </a:solidFill>
                <a:latin typeface="Trebuchet MS"/>
                <a:cs typeface="Trebuchet MS"/>
              </a:rPr>
              <a:t>Contact</a:t>
            </a:r>
            <a:r>
              <a:rPr lang="pl-PL" sz="2400" b="0" i="0" dirty="0" smtClean="0">
                <a:solidFill>
                  <a:srgbClr val="4B004A"/>
                </a:solidFill>
                <a:latin typeface="Trebuchet MS"/>
                <a:cs typeface="Trebuchet MS"/>
              </a:rPr>
              <a:t> </a:t>
            </a:r>
            <a:r>
              <a:rPr lang="pl-PL" sz="2400" b="0" i="0" dirty="0" err="1" smtClean="0">
                <a:solidFill>
                  <a:srgbClr val="4B004A"/>
                </a:solidFill>
                <a:latin typeface="Trebuchet MS"/>
                <a:cs typeface="Trebuchet MS"/>
              </a:rPr>
              <a:t>us</a:t>
            </a:r>
            <a:endParaRPr lang="pl-PL" sz="2400" b="0" i="0" dirty="0" smtClean="0">
              <a:solidFill>
                <a:srgbClr val="4B004A"/>
              </a:solidFill>
              <a:latin typeface="Trebuchet MS"/>
              <a:cs typeface="Trebuchet MS"/>
            </a:endParaRPr>
          </a:p>
          <a:p>
            <a:pPr algn="ctr">
              <a:spcAft>
                <a:spcPts val="0"/>
              </a:spcAft>
            </a:pPr>
            <a:r>
              <a:rPr lang="en-GB" sz="1200" b="0" i="0" kern="1200" dirty="0" smtClean="0">
                <a:solidFill>
                  <a:srgbClr val="A43F86"/>
                </a:solidFill>
                <a:latin typeface="Trebuchet MS"/>
                <a:ea typeface="+mn-ea"/>
                <a:cs typeface="Trebuchet MS"/>
              </a:rPr>
              <a:t>Church House, Woodlands Court, </a:t>
            </a:r>
            <a:br>
              <a:rPr lang="en-GB" sz="1200" b="0" i="0" kern="1200" dirty="0" smtClean="0">
                <a:solidFill>
                  <a:srgbClr val="A43F86"/>
                </a:solidFill>
                <a:latin typeface="Trebuchet MS"/>
                <a:ea typeface="+mn-ea"/>
                <a:cs typeface="Trebuchet MS"/>
              </a:rPr>
            </a:br>
            <a:r>
              <a:rPr lang="en-GB" sz="1200" b="0" i="0" kern="1200" dirty="0" smtClean="0">
                <a:solidFill>
                  <a:srgbClr val="A43F86"/>
                </a:solidFill>
                <a:latin typeface="Trebuchet MS"/>
                <a:ea typeface="+mn-ea"/>
                <a:cs typeface="Trebuchet MS"/>
              </a:rPr>
              <a:t>Truro Business Park, </a:t>
            </a:r>
            <a:r>
              <a:rPr lang="en-GB" sz="1200" b="0" i="0" kern="1200" dirty="0" err="1" smtClean="0">
                <a:solidFill>
                  <a:srgbClr val="A43F86"/>
                </a:solidFill>
                <a:latin typeface="Trebuchet MS"/>
                <a:ea typeface="+mn-ea"/>
                <a:cs typeface="Trebuchet MS"/>
              </a:rPr>
              <a:t>Threemilestone</a:t>
            </a:r>
            <a:r>
              <a:rPr lang="en-GB" sz="1200" b="0" i="0" kern="1200" dirty="0" smtClean="0">
                <a:solidFill>
                  <a:srgbClr val="A43F86"/>
                </a:solidFill>
                <a:latin typeface="Trebuchet MS"/>
                <a:ea typeface="+mn-ea"/>
                <a:cs typeface="Trebuchet MS"/>
              </a:rPr>
              <a:t>, </a:t>
            </a:r>
            <a:br>
              <a:rPr lang="en-GB" sz="1200" b="0" i="0" kern="1200" dirty="0" smtClean="0">
                <a:solidFill>
                  <a:srgbClr val="A43F86"/>
                </a:solidFill>
                <a:latin typeface="Trebuchet MS"/>
                <a:ea typeface="+mn-ea"/>
                <a:cs typeface="Trebuchet MS"/>
              </a:rPr>
            </a:br>
            <a:r>
              <a:rPr lang="en-GB" sz="1200" b="0" i="0" kern="1200" dirty="0" smtClean="0">
                <a:solidFill>
                  <a:srgbClr val="A43F86"/>
                </a:solidFill>
                <a:latin typeface="Trebuchet MS"/>
                <a:ea typeface="+mn-ea"/>
                <a:cs typeface="Trebuchet MS"/>
              </a:rPr>
              <a:t>Truro, TR4 9NH</a:t>
            </a:r>
          </a:p>
          <a:p>
            <a:pPr algn="ctr">
              <a:lnSpc>
                <a:spcPct val="150000"/>
              </a:lnSpc>
              <a:spcAft>
                <a:spcPts val="300"/>
              </a:spcAft>
            </a:pPr>
            <a:r>
              <a:rPr lang="pl-PL" sz="1200" b="0" i="0" dirty="0" smtClean="0">
                <a:solidFill>
                  <a:schemeClr val="tx1">
                    <a:lumMod val="65000"/>
                    <a:lumOff val="35000"/>
                  </a:schemeClr>
                </a:solidFill>
                <a:latin typeface="Trebuchet MS"/>
                <a:cs typeface="Trebuchet MS"/>
              </a:rPr>
              <a:t>Telephone </a:t>
            </a:r>
            <a:r>
              <a:rPr lang="pl-PL" sz="1200" b="0" i="0" dirty="0" smtClean="0">
                <a:solidFill>
                  <a:srgbClr val="A43F86"/>
                </a:solidFill>
                <a:latin typeface="Trebuchet MS"/>
                <a:cs typeface="Trebuchet MS"/>
              </a:rPr>
              <a:t>01872 274 351</a:t>
            </a:r>
          </a:p>
          <a:p>
            <a:pPr algn="ctr">
              <a:lnSpc>
                <a:spcPct val="150000"/>
              </a:lnSpc>
              <a:spcAft>
                <a:spcPts val="300"/>
              </a:spcAft>
            </a:pPr>
            <a:r>
              <a:rPr lang="pl-PL" sz="1200" b="0" i="0" dirty="0" smtClean="0">
                <a:solidFill>
                  <a:schemeClr val="tx1">
                    <a:lumMod val="65000"/>
                    <a:lumOff val="35000"/>
                  </a:schemeClr>
                </a:solidFill>
                <a:latin typeface="Trebuchet MS"/>
                <a:cs typeface="Trebuchet MS"/>
              </a:rPr>
              <a:t>Email </a:t>
            </a:r>
            <a:r>
              <a:rPr lang="pl-PL" sz="1200" b="0" i="0" dirty="0" err="1" smtClean="0">
                <a:solidFill>
                  <a:srgbClr val="A43F86"/>
                </a:solidFill>
                <a:latin typeface="Trebuchet MS"/>
                <a:cs typeface="Trebuchet MS"/>
              </a:rPr>
              <a:t>info@truro.anglican.org</a:t>
            </a:r>
            <a:endParaRPr lang="pl-PL" sz="1200" b="0" i="0" dirty="0" smtClean="0">
              <a:solidFill>
                <a:srgbClr val="A43F86"/>
              </a:solidFill>
              <a:latin typeface="Trebuchet MS"/>
              <a:cs typeface="Trebuchet MS"/>
            </a:endParaRPr>
          </a:p>
          <a:p>
            <a:pPr algn="ctr">
              <a:lnSpc>
                <a:spcPct val="150000"/>
              </a:lnSpc>
              <a:spcAft>
                <a:spcPts val="300"/>
              </a:spcAft>
            </a:pPr>
            <a:r>
              <a:rPr lang="pl-PL" sz="1200" b="0" i="0" dirty="0" err="1" smtClean="0">
                <a:solidFill>
                  <a:schemeClr val="tx1">
                    <a:lumMod val="65000"/>
                    <a:lumOff val="35000"/>
                  </a:schemeClr>
                </a:solidFill>
                <a:latin typeface="Trebuchet MS"/>
                <a:cs typeface="Trebuchet MS"/>
              </a:rPr>
              <a:t>Website</a:t>
            </a:r>
            <a:r>
              <a:rPr lang="pl-PL" sz="1200" b="0" i="0" dirty="0" smtClean="0">
                <a:solidFill>
                  <a:schemeClr val="tx1">
                    <a:lumMod val="65000"/>
                    <a:lumOff val="35000"/>
                  </a:schemeClr>
                </a:solidFill>
                <a:latin typeface="Trebuchet MS"/>
                <a:cs typeface="Trebuchet MS"/>
              </a:rPr>
              <a:t> </a:t>
            </a:r>
            <a:r>
              <a:rPr lang="pl-PL" sz="1200" b="0" i="0" dirty="0" err="1" smtClean="0">
                <a:solidFill>
                  <a:srgbClr val="A43F86"/>
                </a:solidFill>
                <a:latin typeface="Trebuchet MS"/>
                <a:cs typeface="Trebuchet MS"/>
              </a:rPr>
              <a:t>www.truro.anglican.org</a:t>
            </a:r>
            <a:endParaRPr lang="en-US" sz="1200" b="0" i="0" dirty="0">
              <a:solidFill>
                <a:srgbClr val="A43F86"/>
              </a:solidFill>
              <a:latin typeface="Trebuchet MS"/>
              <a:cs typeface="Trebuchet MS"/>
            </a:endParaRPr>
          </a:p>
        </p:txBody>
      </p:sp>
      <p:sp>
        <p:nvSpPr>
          <p:cNvPr id="5" name="Rectangle 4"/>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148114" y="3476170"/>
            <a:ext cx="4855029"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descr="Diocese-of-Truro_Logo_RGB-Smal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023852"/>
            <a:ext cx="2144070" cy="1996595"/>
          </a:xfrm>
          <a:prstGeom prst="rect">
            <a:avLst/>
          </a:prstGeom>
        </p:spPr>
      </p:pic>
    </p:spTree>
    <p:extLst>
      <p:ext uri="{BB962C8B-B14F-4D97-AF65-F5344CB8AC3E}">
        <p14:creationId xmlns:p14="http://schemas.microsoft.com/office/powerpoint/2010/main" val="155338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Open Layou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95329" y="659479"/>
            <a:ext cx="7804563" cy="820140"/>
          </a:xfrm>
          <a:prstGeom prst="rect">
            <a:avLst/>
          </a:prstGeom>
        </p:spPr>
        <p:txBody>
          <a:bodyPr rtlCol="0">
            <a:normAutofit/>
          </a:bodyPr>
          <a:lstStyle>
            <a:lvl1pPr>
              <a:defRPr>
                <a:solidFill>
                  <a:srgbClr val="EA941A"/>
                </a:solidFill>
              </a:defRPr>
            </a:lvl1pPr>
          </a:lstStyle>
          <a:p>
            <a:r>
              <a:rPr lang="en-US" smtClean="0"/>
              <a:t>Click to edit Master title style</a:t>
            </a:r>
            <a:endParaRPr lang="en-US" dirty="0"/>
          </a:p>
        </p:txBody>
      </p:sp>
      <p:sp>
        <p:nvSpPr>
          <p:cNvPr id="3" name="Rectangle 2"/>
          <p:cNvSpPr/>
          <p:nvPr userDrawn="1"/>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8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Open Layou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95329" y="659479"/>
            <a:ext cx="7804563" cy="820140"/>
          </a:xfrm>
          <a:prstGeom prst="rect">
            <a:avLst/>
          </a:prstGeom>
        </p:spPr>
        <p:txBody>
          <a:bodyPr rtlCol="0">
            <a:normAutofit/>
          </a:bodyPr>
          <a:lstStyle>
            <a:lvl1pPr>
              <a:defRPr>
                <a:solidFill>
                  <a:srgbClr val="EA941A"/>
                </a:solidFill>
              </a:defRPr>
            </a:lvl1pPr>
          </a:lstStyle>
          <a:p>
            <a:r>
              <a:rPr lang="en-US" smtClean="0"/>
              <a:t>Click to edit Master title style</a:t>
            </a:r>
            <a:endParaRPr lang="en-US" dirty="0"/>
          </a:p>
        </p:txBody>
      </p:sp>
      <p:sp>
        <p:nvSpPr>
          <p:cNvPr id="2" name="Rectangle 1"/>
          <p:cNvSpPr/>
          <p:nvPr userDrawn="1"/>
        </p:nvSpPr>
        <p:spPr>
          <a:xfrm>
            <a:off x="7308304" y="5085184"/>
            <a:ext cx="1835696" cy="17728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userDrawn="1"/>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28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895350" y="2266950"/>
            <a:ext cx="7358063" cy="2324100"/>
          </a:xfrm>
          <a:prstGeom prst="rect">
            <a:avLst/>
          </a:prstGeom>
        </p:spPr>
        <p:txBody>
          <a:bodyPr lIns="0" tIns="0" rIns="0" bIns="0"/>
          <a:lstStyle>
            <a:lvl1pPr defTabSz="309563">
              <a:defRPr sz="4200">
                <a:solidFill>
                  <a:srgbClr val="FFFFFF"/>
                </a:solidFill>
                <a:latin typeface="+mn-lt"/>
                <a:ea typeface="+mn-ea"/>
                <a:cs typeface="+mn-cs"/>
                <a:sym typeface="Helvetica Light"/>
              </a:defRPr>
            </a:lvl1pPr>
          </a:lstStyle>
          <a:p>
            <a:pPr lvl="0">
              <a:defRPr sz="1800">
                <a:solidFill>
                  <a:srgbClr val="000000"/>
                </a:solidFill>
              </a:defRPr>
            </a:pPr>
            <a:r>
              <a:rPr sz="4200">
                <a:solidFill>
                  <a:srgbClr val="FFFFFF"/>
                </a:solidFill>
              </a:rPr>
              <a:t>Title Text</a:t>
            </a:r>
          </a:p>
        </p:txBody>
      </p:sp>
    </p:spTree>
    <p:extLst>
      <p:ext uri="{BB962C8B-B14F-4D97-AF65-F5344CB8AC3E}">
        <p14:creationId xmlns:p14="http://schemas.microsoft.com/office/powerpoint/2010/main" val="104087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90" y="487489"/>
            <a:ext cx="8319804" cy="82014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5" name="Text Placeholder 12"/>
          <p:cNvSpPr>
            <a:spLocks noGrp="1"/>
          </p:cNvSpPr>
          <p:nvPr>
            <p:ph type="body" idx="1"/>
          </p:nvPr>
        </p:nvSpPr>
        <p:spPr>
          <a:xfrm>
            <a:off x="411670" y="1348830"/>
            <a:ext cx="8313123"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4" name="Picture 3" descr="J:\ADMIN GENERAL\LOGOS\New Logo + Styleguide\Primary Brand\Office\RGB\Diocese-of-Truro_Logo_RGB-Small.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12088" y="5713413"/>
            <a:ext cx="116046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62975"/>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9" r:id="rId8"/>
    <p:sldLayoutId id="2147484536" r:id="rId9"/>
    <p:sldLayoutId id="2147484537" r:id="rId10"/>
    <p:sldLayoutId id="2147484538" r:id="rId11"/>
    <p:sldLayoutId id="2147484540" r:id="rId12"/>
    <p:sldLayoutId id="214748454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7200" rtl="0" eaLnBrk="1" latinLnBrk="0" hangingPunct="1">
        <a:spcBef>
          <a:spcPct val="0"/>
        </a:spcBef>
        <a:buNone/>
        <a:defRPr sz="2900" b="0" i="0" kern="1200" baseline="0">
          <a:solidFill>
            <a:srgbClr val="4B004A"/>
          </a:solidFill>
          <a:latin typeface="Trebuchet MS"/>
          <a:ea typeface="+mj-ea"/>
          <a:cs typeface="Trebuchet MS"/>
        </a:defRPr>
      </a:lvl1pPr>
    </p:titleStyle>
    <p:bodyStyle>
      <a:lvl1pPr marL="342900" indent="-342900" algn="l" defTabSz="457200" rtl="0" eaLnBrk="1" latinLnBrk="0" hangingPunct="1">
        <a:spcBef>
          <a:spcPct val="20000"/>
        </a:spcBef>
        <a:buClr>
          <a:srgbClr val="A43F86"/>
        </a:buClr>
        <a:buFont typeface="Arial"/>
        <a:buChar char="•"/>
        <a:defRPr sz="18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Clr>
          <a:srgbClr val="A43F86"/>
        </a:buClr>
        <a:buFont typeface="Arial"/>
        <a:buChar char="–"/>
        <a:defRPr sz="1800" b="0" i="0" kern="1200">
          <a:solidFill>
            <a:srgbClr val="595959"/>
          </a:solidFill>
          <a:latin typeface="Arial"/>
          <a:ea typeface="+mn-ea"/>
          <a:cs typeface="Arial"/>
        </a:defRPr>
      </a:lvl2pPr>
      <a:lvl3pPr marL="1143000" indent="-228600" algn="l" defTabSz="457200" rtl="0" eaLnBrk="1" latinLnBrk="0" hangingPunct="1">
        <a:spcBef>
          <a:spcPct val="20000"/>
        </a:spcBef>
        <a:buClr>
          <a:srgbClr val="A43F86"/>
        </a:buClr>
        <a:buFont typeface="Arial"/>
        <a:buChar char="•"/>
        <a:defRPr sz="1400" b="0" i="0" kern="1200">
          <a:solidFill>
            <a:schemeClr val="bg1">
              <a:lumMod val="65000"/>
            </a:schemeClr>
          </a:solidFill>
          <a:latin typeface="Arial"/>
          <a:ea typeface="+mn-ea"/>
          <a:cs typeface="Arial"/>
        </a:defRPr>
      </a:lvl3pPr>
      <a:lvl4pPr marL="1600200" indent="-228600" algn="l" defTabSz="457200" rtl="0" eaLnBrk="1" latinLnBrk="0" hangingPunct="1">
        <a:spcBef>
          <a:spcPct val="20000"/>
        </a:spcBef>
        <a:buClr>
          <a:schemeClr val="tx1"/>
        </a:buClr>
        <a:buFont typeface="Arial"/>
        <a:buChar char="–"/>
        <a:defRPr sz="1400" b="0" i="0" kern="1200">
          <a:solidFill>
            <a:schemeClr val="bg1">
              <a:lumMod val="65000"/>
            </a:schemeClr>
          </a:solidFill>
          <a:latin typeface="Arial"/>
          <a:ea typeface="+mn-ea"/>
          <a:cs typeface="Arial"/>
        </a:defRPr>
      </a:lvl4pPr>
      <a:lvl5pPr marL="2057400" indent="-228600" algn="l" defTabSz="457200" rtl="0" eaLnBrk="1" latinLnBrk="0" hangingPunct="1">
        <a:spcBef>
          <a:spcPct val="20000"/>
        </a:spcBef>
        <a:buClr>
          <a:srgbClr val="808080"/>
        </a:buClr>
        <a:buFont typeface="Arial"/>
        <a:buChar char="•"/>
        <a:defRPr sz="1100" b="0" i="0" kern="1200">
          <a:solidFill>
            <a:schemeClr val="bg1">
              <a:lumMod val="6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arishresources.org.uk/" TargetMode="External"/><Relationship Id="rId2" Type="http://schemas.openxmlformats.org/officeDocument/2006/relationships/hyperlink" Target="http://www.transformation-cornwall.org.uk/" TargetMode="External"/><Relationship Id="rId1" Type="http://schemas.openxmlformats.org/officeDocument/2006/relationships/slideLayout" Target="../slideLayouts/slideLayout2.xml"/><Relationship Id="rId5" Type="http://schemas.openxmlformats.org/officeDocument/2006/relationships/hyperlink" Target="http://www.gov.uk/government/organisations/charity-commission" TargetMode="External"/><Relationship Id="rId4" Type="http://schemas.openxmlformats.org/officeDocument/2006/relationships/hyperlink" Target="http://www.myfundingcentral.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sz="8000" b="1" dirty="0" smtClean="0">
                <a:latin typeface="Trebuchet MS" panose="020B0603020202020204" pitchFamily="34" charset="0"/>
              </a:rPr>
              <a:t>Funding Workshop</a:t>
            </a:r>
          </a:p>
          <a:p>
            <a:r>
              <a:rPr lang="en-GB" sz="1600" b="1" dirty="0" smtClean="0">
                <a:latin typeface="Trebuchet MS" panose="020B0603020202020204" pitchFamily="34" charset="0"/>
              </a:rPr>
              <a:t>Rebecca Evans </a:t>
            </a:r>
          </a:p>
          <a:p>
            <a:r>
              <a:rPr lang="en-GB" sz="1600" b="1" dirty="0" smtClean="0">
                <a:latin typeface="Trebuchet MS" panose="020B0603020202020204" pitchFamily="34" charset="0"/>
              </a:rPr>
              <a:t>20</a:t>
            </a:r>
            <a:r>
              <a:rPr lang="en-GB" sz="1600" b="1" baseline="30000" dirty="0" smtClean="0">
                <a:latin typeface="Trebuchet MS" panose="020B0603020202020204" pitchFamily="34" charset="0"/>
              </a:rPr>
              <a:t>th</a:t>
            </a:r>
            <a:r>
              <a:rPr lang="en-GB" sz="1600" b="1" dirty="0" smtClean="0">
                <a:latin typeface="Trebuchet MS" panose="020B0603020202020204" pitchFamily="34" charset="0"/>
              </a:rPr>
              <a:t> October 2022</a:t>
            </a:r>
            <a:endParaRPr lang="en-GB" sz="1600" b="1" dirty="0">
              <a:latin typeface="Trebuchet MS" panose="020B0603020202020204" pitchFamily="34" charset="0"/>
            </a:endParaRPr>
          </a:p>
        </p:txBody>
      </p:sp>
    </p:spTree>
    <p:extLst>
      <p:ext uri="{BB962C8B-B14F-4D97-AF65-F5344CB8AC3E}">
        <p14:creationId xmlns:p14="http://schemas.microsoft.com/office/powerpoint/2010/main" val="133159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dirty="0" smtClean="0"/>
              <a:t>What motivates you to give?</a:t>
            </a:r>
            <a:br>
              <a:rPr lang="en-GB" sz="4400" dirty="0" smtClean="0"/>
            </a:br>
            <a:r>
              <a:rPr lang="en-GB" sz="4400" dirty="0" smtClean="0"/>
              <a:t/>
            </a:r>
            <a:br>
              <a:rPr lang="en-GB" sz="4400" dirty="0" smtClean="0"/>
            </a:br>
            <a:r>
              <a:rPr lang="en-GB" sz="2400" dirty="0" smtClean="0"/>
              <a:t>* A project in </a:t>
            </a:r>
            <a:br>
              <a:rPr lang="en-GB" sz="2400" dirty="0" smtClean="0"/>
            </a:br>
            <a:r>
              <a:rPr lang="en-GB" sz="2400" dirty="0" smtClean="0"/>
              <a:t>line with their </a:t>
            </a:r>
            <a:br>
              <a:rPr lang="en-GB" sz="2400" dirty="0" smtClean="0"/>
            </a:br>
            <a:r>
              <a:rPr lang="en-GB" sz="2400" dirty="0" smtClean="0"/>
              <a:t>objectives</a:t>
            </a:r>
            <a:br>
              <a:rPr lang="en-GB" sz="2400" dirty="0" smtClean="0"/>
            </a:br>
            <a:r>
              <a:rPr lang="en-GB" sz="2400" dirty="0"/>
              <a:t/>
            </a:r>
            <a:br>
              <a:rPr lang="en-GB" sz="2400" dirty="0"/>
            </a:br>
            <a:r>
              <a:rPr lang="en-GB" sz="2400" dirty="0" smtClean="0"/>
              <a:t>* A project which</a:t>
            </a:r>
            <a:br>
              <a:rPr lang="en-GB" sz="2400" dirty="0" smtClean="0"/>
            </a:br>
            <a:r>
              <a:rPr lang="en-GB" sz="2400" dirty="0" smtClean="0"/>
              <a:t>makes a difference</a:t>
            </a:r>
            <a:br>
              <a:rPr lang="en-GB" sz="2400" dirty="0" smtClean="0"/>
            </a:br>
            <a:r>
              <a:rPr lang="en-GB" sz="2400" dirty="0"/>
              <a:t/>
            </a:r>
            <a:br>
              <a:rPr lang="en-GB" sz="2400" dirty="0"/>
            </a:br>
            <a:r>
              <a:rPr lang="en-GB" sz="2400" dirty="0" smtClean="0"/>
              <a:t>Keep thinking from the</a:t>
            </a:r>
            <a:br>
              <a:rPr lang="en-GB" sz="2400" dirty="0" smtClean="0"/>
            </a:br>
            <a:r>
              <a:rPr lang="en-GB" sz="2400" dirty="0" smtClean="0"/>
              <a:t>Funder’s perspective.</a:t>
            </a:r>
            <a:r>
              <a:rPr lang="en-GB" sz="4400" dirty="0"/>
              <a:t/>
            </a:r>
            <a:br>
              <a:rPr lang="en-GB" sz="4400" dirty="0"/>
            </a:br>
            <a:endParaRPr lang="en-GB" sz="4400" dirty="0"/>
          </a:p>
        </p:txBody>
      </p:sp>
      <p:pic>
        <p:nvPicPr>
          <p:cNvPr id="3" name="Picture Placeholder 4"/>
          <p:cNvPicPr>
            <a:picLocks noChangeAspect="1"/>
          </p:cNvPicPr>
          <p:nvPr/>
        </p:nvPicPr>
        <p:blipFill>
          <a:blip r:embed="rId2">
            <a:extLst>
              <a:ext uri="{28A0092B-C50C-407E-A947-70E740481C1C}">
                <a14:useLocalDpi xmlns:a14="http://schemas.microsoft.com/office/drawing/2010/main" val="0"/>
              </a:ext>
            </a:extLst>
          </a:blip>
          <a:srcRect l="22903" r="22903"/>
          <a:stretch>
            <a:fillRect/>
          </a:stretch>
        </p:blipFill>
        <p:spPr>
          <a:xfrm>
            <a:off x="4716016" y="1484784"/>
            <a:ext cx="4076282" cy="3136585"/>
          </a:xfrm>
          <a:prstGeom prst="rect">
            <a:avLst/>
          </a:prstGeom>
        </p:spPr>
      </p:pic>
    </p:spTree>
    <p:extLst>
      <p:ext uri="{BB962C8B-B14F-4D97-AF65-F5344CB8AC3E}">
        <p14:creationId xmlns:p14="http://schemas.microsoft.com/office/powerpoint/2010/main" val="363101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877" y="543366"/>
            <a:ext cx="8158380" cy="869409"/>
          </a:xfrm>
        </p:spPr>
        <p:txBody>
          <a:bodyPr>
            <a:normAutofit fontScale="90000"/>
          </a:bodyPr>
          <a:lstStyle/>
          <a:p>
            <a:r>
              <a:rPr lang="en-GB" dirty="0" smtClean="0"/>
              <a:t>Always plan </a:t>
            </a:r>
            <a:r>
              <a:rPr lang="en-GB" dirty="0" err="1" smtClean="0"/>
              <a:t>ahea</a:t>
            </a:r>
            <a:r>
              <a:rPr lang="en-GB" dirty="0" smtClean="0"/>
              <a:t/>
            </a:r>
            <a:br>
              <a:rPr lang="en-GB" dirty="0" smtClean="0"/>
            </a:br>
            <a:r>
              <a:rPr lang="en-GB" dirty="0"/>
              <a:t>d</a:t>
            </a:r>
            <a:r>
              <a:rPr lang="en-GB" dirty="0" smtClean="0"/>
              <a:t/>
            </a:r>
            <a:br>
              <a:rPr lang="en-GB" dirty="0" smtClean="0"/>
            </a:br>
            <a:r>
              <a:rPr lang="en-GB" dirty="0"/>
              <a:t/>
            </a:r>
            <a:br>
              <a:rPr lang="en-GB" dirty="0"/>
            </a:br>
            <a:r>
              <a:rPr lang="en-GB" dirty="0" smtClean="0"/>
              <a:t>Timeline – work backwards from when you want the project to begin – does it need to be broken down into smaller mini projects?</a:t>
            </a:r>
            <a:br>
              <a:rPr lang="en-GB" dirty="0" smtClean="0"/>
            </a:br>
            <a:r>
              <a:rPr lang="en-GB" dirty="0"/>
              <a:t/>
            </a:r>
            <a:br>
              <a:rPr lang="en-GB" dirty="0"/>
            </a:br>
            <a:r>
              <a:rPr lang="en-GB" dirty="0" smtClean="0"/>
              <a:t>Do you have a funding strategy?</a:t>
            </a:r>
            <a:br>
              <a:rPr lang="en-GB" dirty="0" smtClean="0"/>
            </a:br>
            <a:r>
              <a:rPr lang="en-GB" dirty="0"/>
              <a:t/>
            </a:r>
            <a:br>
              <a:rPr lang="en-GB" dirty="0"/>
            </a:br>
            <a:r>
              <a:rPr lang="en-GB" dirty="0" smtClean="0"/>
              <a:t>Have you gathered evidence to demonstrate the need for your project? </a:t>
            </a:r>
            <a:br>
              <a:rPr lang="en-GB" dirty="0" smtClean="0"/>
            </a:br>
            <a:r>
              <a:rPr lang="en-GB" dirty="0"/>
              <a:t/>
            </a:r>
            <a:br>
              <a:rPr lang="en-GB" dirty="0"/>
            </a:br>
            <a:r>
              <a:rPr lang="en-GB" dirty="0" smtClean="0"/>
              <a:t>Do you have effective channels of communication?</a:t>
            </a:r>
            <a:endParaRPr lang="en-GB" dirty="0"/>
          </a:p>
        </p:txBody>
      </p:sp>
    </p:spTree>
    <p:extLst>
      <p:ext uri="{BB962C8B-B14F-4D97-AF65-F5344CB8AC3E}">
        <p14:creationId xmlns:p14="http://schemas.microsoft.com/office/powerpoint/2010/main" val="403070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Finding Funders </a:t>
            </a:r>
            <a:r>
              <a:rPr lang="en-GB" sz="4400" dirty="0" smtClean="0"/>
              <a:t/>
            </a:r>
            <a:br>
              <a:rPr lang="en-GB" sz="4400" dirty="0" smtClean="0"/>
            </a:br>
            <a:r>
              <a:rPr lang="en-GB" sz="4400" dirty="0"/>
              <a:t/>
            </a:r>
            <a:br>
              <a:rPr lang="en-GB" sz="4400" dirty="0"/>
            </a:br>
            <a:r>
              <a:rPr lang="en-GB" dirty="0" smtClean="0"/>
              <a:t>Network/ask others </a:t>
            </a:r>
            <a:br>
              <a:rPr lang="en-GB" dirty="0" smtClean="0"/>
            </a:br>
            <a:r>
              <a:rPr lang="en-GB" dirty="0" smtClean="0">
                <a:hlinkClick r:id="rId2"/>
              </a:rPr>
              <a:t>www.transformation-cornwall.org.uk</a:t>
            </a:r>
            <a:r>
              <a:rPr lang="en-GB" dirty="0" smtClean="0"/>
              <a:t> grants list </a:t>
            </a:r>
            <a:r>
              <a:rPr lang="en-GB" sz="4400" dirty="0" smtClean="0"/>
              <a:t/>
            </a:r>
            <a:br>
              <a:rPr lang="en-GB" sz="4400" dirty="0" smtClean="0"/>
            </a:br>
            <a:r>
              <a:rPr lang="en-GB" dirty="0" smtClean="0">
                <a:hlinkClick r:id="rId3"/>
              </a:rPr>
              <a:t>www.parishresources.org.uk</a:t>
            </a:r>
            <a:r>
              <a:rPr lang="en-GB" dirty="0" smtClean="0"/>
              <a:t> </a:t>
            </a:r>
            <a:br>
              <a:rPr lang="en-GB" dirty="0" smtClean="0"/>
            </a:br>
            <a:r>
              <a:rPr lang="en-GB" dirty="0" smtClean="0">
                <a:hlinkClick r:id="rId4"/>
              </a:rPr>
              <a:t>www.myfundingcentral.co.uk</a:t>
            </a:r>
            <a:r>
              <a:rPr lang="en-GB" dirty="0"/>
              <a:t> </a:t>
            </a:r>
            <a:br>
              <a:rPr lang="en-GB" dirty="0"/>
            </a:br>
            <a:r>
              <a:rPr lang="en-GB" dirty="0" smtClean="0">
                <a:hlinkClick r:id="rId5"/>
              </a:rPr>
              <a:t>www.gov.uk/government/organisations/charity-commission</a:t>
            </a:r>
            <a:r>
              <a:rPr lang="en-GB" dirty="0" smtClean="0"/>
              <a:t> </a:t>
            </a:r>
            <a:br>
              <a:rPr lang="en-GB" dirty="0" smtClean="0"/>
            </a:br>
            <a:r>
              <a:rPr lang="en-GB" dirty="0" smtClean="0"/>
              <a:t>Church Grants – funded subscription </a:t>
            </a:r>
            <a:br>
              <a:rPr lang="en-GB" dirty="0" smtClean="0"/>
            </a:br>
            <a:r>
              <a:rPr lang="en-GB" dirty="0" smtClean="0"/>
              <a:t>Connected people – Couch Fund example</a:t>
            </a:r>
            <a:br>
              <a:rPr lang="en-GB" dirty="0" smtClean="0"/>
            </a:br>
            <a:r>
              <a:rPr lang="en-GB" dirty="0" smtClean="0"/>
              <a:t>Fundraising committee</a:t>
            </a:r>
            <a:br>
              <a:rPr lang="en-GB" dirty="0" smtClean="0"/>
            </a:br>
            <a:r>
              <a:rPr lang="en-GB" dirty="0" smtClean="0"/>
              <a:t>Major donors</a:t>
            </a:r>
            <a:br>
              <a:rPr lang="en-GB" dirty="0" smtClean="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endParaRPr lang="en-GB" dirty="0"/>
          </a:p>
        </p:txBody>
      </p:sp>
    </p:spTree>
    <p:extLst>
      <p:ext uri="{BB962C8B-B14F-4D97-AF65-F5344CB8AC3E}">
        <p14:creationId xmlns:p14="http://schemas.microsoft.com/office/powerpoint/2010/main" val="326567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95832"/>
            <a:ext cx="9144001" cy="66621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GB">
              <a:solidFill>
                <a:prstClr val="white"/>
              </a:solidFill>
            </a:endParaRPr>
          </a:p>
        </p:txBody>
      </p:sp>
      <p:sp>
        <p:nvSpPr>
          <p:cNvPr id="2" name="Title 1"/>
          <p:cNvSpPr>
            <a:spLocks noGrp="1"/>
          </p:cNvSpPr>
          <p:nvPr>
            <p:ph type="title"/>
          </p:nvPr>
        </p:nvSpPr>
        <p:spPr/>
        <p:txBody>
          <a:bodyPr>
            <a:normAutofit/>
          </a:bodyPr>
          <a:lstStyle/>
          <a:p>
            <a:r>
              <a:rPr lang="en-GB" dirty="0" smtClean="0">
                <a:latin typeface="Trebuchet MS" panose="020B0603020202020204" pitchFamily="34" charset="0"/>
              </a:rPr>
              <a:t>What is a Project Outcome?</a:t>
            </a:r>
            <a:endParaRPr lang="en-GB" sz="3600" dirty="0">
              <a:latin typeface="Trebuchet MS" panose="020B0603020202020204" pitchFamily="34" charset="0"/>
            </a:endParaRPr>
          </a:p>
        </p:txBody>
      </p:sp>
      <p:sp>
        <p:nvSpPr>
          <p:cNvPr id="3" name="Text Placeholder 2"/>
          <p:cNvSpPr>
            <a:spLocks noGrp="1"/>
          </p:cNvSpPr>
          <p:nvPr>
            <p:ph type="body" sz="quarter" idx="10"/>
          </p:nvPr>
        </p:nvSpPr>
        <p:spPr>
          <a:xfrm>
            <a:off x="395536" y="1505432"/>
            <a:ext cx="8158385" cy="4350697"/>
          </a:xfrm>
        </p:spPr>
        <p:txBody>
          <a:bodyPr>
            <a:normAutofit/>
          </a:bodyPr>
          <a:lstStyle/>
          <a:p>
            <a:pPr marL="0" indent="0">
              <a:buNone/>
            </a:pPr>
            <a:r>
              <a:rPr lang="en-GB" sz="2400" dirty="0" smtClean="0">
                <a:latin typeface="Trebuchet MS" panose="020B0603020202020204" pitchFamily="34" charset="0"/>
              </a:rPr>
              <a:t>It is all about the difference that has been made by your project…</a:t>
            </a:r>
            <a:endParaRPr lang="en-GB" sz="2400" dirty="0">
              <a:latin typeface="Trebuchet MS" panose="020B0603020202020204" pitchFamily="34" charset="0"/>
            </a:endParaRPr>
          </a:p>
          <a:p>
            <a:pPr marL="0" indent="0">
              <a:buNone/>
            </a:pPr>
            <a:endParaRPr lang="en-GB" sz="2400" dirty="0" smtClean="0">
              <a:latin typeface="Trebuchet MS" panose="020B0603020202020204" pitchFamily="34" charset="0"/>
            </a:endParaRPr>
          </a:p>
          <a:p>
            <a:pPr marL="0" indent="0">
              <a:buNone/>
            </a:pPr>
            <a:r>
              <a:rPr lang="en-GB" sz="2400" dirty="0" smtClean="0">
                <a:latin typeface="Trebuchet MS" panose="020B0603020202020204" pitchFamily="34" charset="0"/>
              </a:rPr>
              <a:t>What happened before your project? </a:t>
            </a:r>
          </a:p>
          <a:p>
            <a:pPr marL="0" indent="0">
              <a:buNone/>
            </a:pPr>
            <a:r>
              <a:rPr lang="en-GB" sz="2400" dirty="0" smtClean="0">
                <a:latin typeface="Trebuchet MS" panose="020B0603020202020204" pitchFamily="34" charset="0"/>
              </a:rPr>
              <a:t>What happens now as a result of your project?</a:t>
            </a:r>
          </a:p>
          <a:p>
            <a:pPr marL="0" indent="0">
              <a:buNone/>
            </a:pPr>
            <a:endParaRPr lang="en-GB" sz="2400" dirty="0">
              <a:latin typeface="Trebuchet MS" panose="020B0603020202020204" pitchFamily="34" charset="0"/>
            </a:endParaRPr>
          </a:p>
          <a:p>
            <a:pPr marL="0" indent="0">
              <a:buNone/>
            </a:pPr>
            <a:r>
              <a:rPr lang="en-GB" sz="2400" dirty="0" smtClean="0">
                <a:latin typeface="Trebuchet MS" panose="020B0603020202020204" pitchFamily="34" charset="0"/>
              </a:rPr>
              <a:t>What is the difference between these two?</a:t>
            </a:r>
          </a:p>
          <a:p>
            <a:pPr marL="0" indent="0">
              <a:buNone/>
            </a:pPr>
            <a:endParaRPr lang="en-GB" sz="2400" dirty="0">
              <a:latin typeface="Trebuchet MS" panose="020B0603020202020204" pitchFamily="34" charset="0"/>
            </a:endParaRPr>
          </a:p>
        </p:txBody>
      </p:sp>
      <p:pic>
        <p:nvPicPr>
          <p:cNvPr id="5" name="Picture 4" descr="Diocese-of-Truro_Logo_RGB-Smal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5643453"/>
            <a:ext cx="1101685" cy="1025907"/>
          </a:xfrm>
          <a:prstGeom prst="rect">
            <a:avLst/>
          </a:prstGeom>
        </p:spPr>
      </p:pic>
    </p:spTree>
    <p:extLst>
      <p:ext uri="{BB962C8B-B14F-4D97-AF65-F5344CB8AC3E}">
        <p14:creationId xmlns:p14="http://schemas.microsoft.com/office/powerpoint/2010/main" val="1616235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Why is there a need for your project?</a:t>
            </a:r>
            <a:r>
              <a:rPr lang="en-GB" sz="4900" dirty="0"/>
              <a:t/>
            </a:r>
            <a:br>
              <a:rPr lang="en-GB" sz="4900" dirty="0"/>
            </a:br>
            <a:r>
              <a:rPr lang="en-GB" sz="4900" dirty="0" smtClean="0"/>
              <a:t/>
            </a:r>
            <a:br>
              <a:rPr lang="en-GB" sz="4900" dirty="0" smtClean="0"/>
            </a:br>
            <a:r>
              <a:rPr lang="en-GB" b="1" dirty="0"/>
              <a:t>Answer one:</a:t>
            </a:r>
            <a:r>
              <a:rPr lang="en-GB" dirty="0"/>
              <a:t/>
            </a:r>
            <a:br>
              <a:rPr lang="en-GB" dirty="0"/>
            </a:br>
            <a:r>
              <a:rPr lang="en-GB" dirty="0" smtClean="0"/>
              <a:t/>
            </a:r>
            <a:br>
              <a:rPr lang="en-GB" dirty="0" smtClean="0"/>
            </a:br>
            <a:r>
              <a:rPr lang="en-GB" dirty="0" smtClean="0"/>
              <a:t>We </a:t>
            </a:r>
            <a:r>
              <a:rPr lang="en-GB" dirty="0"/>
              <a:t>do not currently have enough money to keep it going for the next year, so we know that we need this funding.  Many elderly people feel isolated and our group offers them a place to meet other people.  Also we know that there is a need for social events because our members find them really useful.</a:t>
            </a:r>
            <a:br>
              <a:rPr lang="en-GB" dirty="0"/>
            </a:br>
            <a:endParaRPr lang="en-GB" dirty="0"/>
          </a:p>
        </p:txBody>
      </p:sp>
    </p:spTree>
    <p:extLst>
      <p:ext uri="{BB962C8B-B14F-4D97-AF65-F5344CB8AC3E}">
        <p14:creationId xmlns:p14="http://schemas.microsoft.com/office/powerpoint/2010/main" val="255837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Writing Fundraising Copy </a:t>
            </a:r>
            <a:br>
              <a:rPr lang="en-GB" dirty="0" smtClean="0"/>
            </a:br>
            <a:r>
              <a:rPr lang="en-GB" dirty="0"/>
              <a:t/>
            </a:r>
            <a:br>
              <a:rPr lang="en-GB" dirty="0"/>
            </a:br>
            <a:r>
              <a:rPr lang="en-GB" dirty="0" smtClean="0"/>
              <a:t/>
            </a:r>
            <a:br>
              <a:rPr lang="en-GB" dirty="0" smtClean="0"/>
            </a:br>
            <a:r>
              <a:rPr lang="en-GB" dirty="0" smtClean="0"/>
              <a:t>Mark Twain – “I didn’t have time to write a short letter, so I wrote a long one instead”</a:t>
            </a:r>
            <a:br>
              <a:rPr lang="en-GB" dirty="0" smtClean="0"/>
            </a:br>
            <a:r>
              <a:rPr lang="en-GB" dirty="0"/>
              <a:t/>
            </a:r>
            <a:br>
              <a:rPr lang="en-GB" dirty="0"/>
            </a:br>
            <a:r>
              <a:rPr lang="en-GB" dirty="0" smtClean="0"/>
              <a:t>Using language that tells the story without being overly emotive </a:t>
            </a:r>
            <a:br>
              <a:rPr lang="en-GB" dirty="0" smtClean="0"/>
            </a:br>
            <a:r>
              <a:rPr lang="en-GB" dirty="0"/>
              <a:t/>
            </a:r>
            <a:br>
              <a:rPr lang="en-GB" dirty="0"/>
            </a:br>
            <a:r>
              <a:rPr lang="en-GB" dirty="0" smtClean="0"/>
              <a:t>Beware of tautology </a:t>
            </a:r>
            <a:endParaRPr lang="en-GB" dirty="0"/>
          </a:p>
        </p:txBody>
      </p:sp>
    </p:spTree>
    <p:extLst>
      <p:ext uri="{BB962C8B-B14F-4D97-AF65-F5344CB8AC3E}">
        <p14:creationId xmlns:p14="http://schemas.microsoft.com/office/powerpoint/2010/main" val="425814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Telling the Funder</a:t>
            </a:r>
            <a:br>
              <a:rPr lang="en-GB" dirty="0" smtClean="0"/>
            </a:br>
            <a:r>
              <a:rPr lang="en-GB" dirty="0"/>
              <a:t/>
            </a:r>
            <a:br>
              <a:rPr lang="en-GB" dirty="0"/>
            </a:br>
            <a:r>
              <a:rPr lang="en-GB" dirty="0" smtClean="0"/>
              <a:t>* What level of knowledge can you assume? </a:t>
            </a:r>
            <a:br>
              <a:rPr lang="en-GB" dirty="0" smtClean="0"/>
            </a:br>
            <a:r>
              <a:rPr lang="en-GB" dirty="0" smtClean="0"/>
              <a:t>* Quality not quantity</a:t>
            </a:r>
            <a:br>
              <a:rPr lang="en-GB" dirty="0" smtClean="0"/>
            </a:br>
            <a:r>
              <a:rPr lang="en-GB" dirty="0" smtClean="0"/>
              <a:t>* Outcomes and outputs </a:t>
            </a:r>
            <a:br>
              <a:rPr lang="en-GB" dirty="0" smtClean="0"/>
            </a:br>
            <a:r>
              <a:rPr lang="en-GB" dirty="0" smtClean="0"/>
              <a:t>* Hard outcomes and soft outcomes </a:t>
            </a:r>
            <a:br>
              <a:rPr lang="en-GB" dirty="0" smtClean="0"/>
            </a:br>
            <a:r>
              <a:rPr lang="en-GB" dirty="0" smtClean="0"/>
              <a:t>* Tell your story and back it up with evidence </a:t>
            </a:r>
            <a:br>
              <a:rPr lang="en-GB" dirty="0" smtClean="0"/>
            </a:br>
            <a:r>
              <a:rPr lang="en-GB" dirty="0" smtClean="0"/>
              <a:t>* Engage and excite the Funder to want to </a:t>
            </a:r>
            <a:r>
              <a:rPr lang="en-GB" smtClean="0"/>
              <a:t>be involved!  </a:t>
            </a:r>
            <a:endParaRPr lang="en-GB" dirty="0"/>
          </a:p>
        </p:txBody>
      </p:sp>
    </p:spTree>
    <p:extLst>
      <p:ext uri="{BB962C8B-B14F-4D97-AF65-F5344CB8AC3E}">
        <p14:creationId xmlns:p14="http://schemas.microsoft.com/office/powerpoint/2010/main" val="420387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81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oT Powerpoint Template - church ho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oT Powerpoint Template" id="{BDAC9150-ADCA-4CA9-B813-88BAB4B65894}" vid="{5B43F5B5-0477-44C3-B66C-D9FA113AB9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F4EB1FA8A5C94B95AB093226B2CADC" ma:contentTypeVersion="14" ma:contentTypeDescription="Create a new document." ma:contentTypeScope="" ma:versionID="19b87d44ab4e1ca24096d05a58d76a59">
  <xsd:schema xmlns:xsd="http://www.w3.org/2001/XMLSchema" xmlns:xs="http://www.w3.org/2001/XMLSchema" xmlns:p="http://schemas.microsoft.com/office/2006/metadata/properties" xmlns:ns3="43c2a578-4971-4108-8160-4bed4e1abb1f" xmlns:ns4="7f293aee-5278-4a8a-9d85-8893529dd073" targetNamespace="http://schemas.microsoft.com/office/2006/metadata/properties" ma:root="true" ma:fieldsID="b80af67e23eff1b5f99ba3888e2cd514" ns3:_="" ns4:_="">
    <xsd:import namespace="43c2a578-4971-4108-8160-4bed4e1abb1f"/>
    <xsd:import namespace="7f293aee-5278-4a8a-9d85-8893529dd07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c2a578-4971-4108-8160-4bed4e1abb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293aee-5278-4a8a-9d85-8893529dd07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90B6E4-CB06-4252-AF0D-22FBEF8DCF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c2a578-4971-4108-8160-4bed4e1abb1f"/>
    <ds:schemaRef ds:uri="7f293aee-5278-4a8a-9d85-8893529dd0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D5C092-837E-4386-BD37-FE9697CDB685}">
  <ds:schemaRefs>
    <ds:schemaRef ds:uri="http://schemas.microsoft.com/sharepoint/v3/contenttype/forms"/>
  </ds:schemaRefs>
</ds:datastoreItem>
</file>

<file path=customXml/itemProps3.xml><?xml version="1.0" encoding="utf-8"?>
<ds:datastoreItem xmlns:ds="http://schemas.openxmlformats.org/officeDocument/2006/customXml" ds:itemID="{0094B1B5-D956-4A20-8620-6D0C0C064E4D}">
  <ds:schemaRefs>
    <ds:schemaRef ds:uri="7f293aee-5278-4a8a-9d85-8893529dd073"/>
    <ds:schemaRef ds:uri="http://purl.org/dc/terms/"/>
    <ds:schemaRef ds:uri="http://schemas.openxmlformats.org/package/2006/metadata/core-properties"/>
    <ds:schemaRef ds:uri="43c2a578-4971-4108-8160-4bed4e1abb1f"/>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DoT Powerpoint Template - church house</Template>
  <TotalTime>5525</TotalTime>
  <Words>374</Words>
  <Application>Microsoft Office PowerPoint</Application>
  <PresentationFormat>On-screen Show (4:3)</PresentationFormat>
  <Paragraphs>17</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 Light</vt:lpstr>
      <vt:lpstr>Trebuchet MS</vt:lpstr>
      <vt:lpstr>DoT Powerpoint Template - church house</vt:lpstr>
      <vt:lpstr>PowerPoint Presentation</vt:lpstr>
      <vt:lpstr>What motivates you to give?  * A project in  line with their  objectives  * A project which makes a difference  Keep thinking from the Funder’s perspective. </vt:lpstr>
      <vt:lpstr>Always plan ahea d  Timeline – work backwards from when you want the project to begin – does it need to be broken down into smaller mini projects?  Do you have a funding strategy?  Have you gathered evidence to demonstrate the need for your project?   Do you have effective channels of communication?</vt:lpstr>
      <vt:lpstr>Finding Funders   Network/ask others  www.transformation-cornwall.org.uk grants list  www.parishresources.org.uk  www.myfundingcentral.co.uk  www.gov.uk/government/organisations/charity-commission  Church Grants – funded subscription  Connected people – Couch Fund example Fundraising committee Major donors     </vt:lpstr>
      <vt:lpstr>What is a Project Outcome?</vt:lpstr>
      <vt:lpstr>Why is there a need for your project?  Answer one:  We do not currently have enough money to keep it going for the next year, so we know that we need this funding.  Many elderly people feel isolated and our group offers them a place to meet other people.  Also we know that there is a need for social events because our members find them really useful. </vt:lpstr>
      <vt:lpstr>Writing Fundraising Copy    Mark Twain – “I didn’t have time to write a short letter, so I wrote a long one instead”  Using language that tells the story without being overly emotive   Beware of tautology </vt:lpstr>
      <vt:lpstr>Telling the Funder  * What level of knowledge can you assume?  * Quality not quantity * Outcomes and outputs  * Hard outcomes and soft outcomes  * Tell your story and back it up with evidence  * Engage and excite the Funder to want to be involved!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each £10 is spent</dc:title>
  <dc:creator>davidw</dc:creator>
  <cp:lastModifiedBy>Rebecca Evans</cp:lastModifiedBy>
  <cp:revision>407</cp:revision>
  <cp:lastPrinted>2015-11-06T12:54:53Z</cp:lastPrinted>
  <dcterms:created xsi:type="dcterms:W3CDTF">2012-09-27T10:40:58Z</dcterms:created>
  <dcterms:modified xsi:type="dcterms:W3CDTF">2022-10-20T08:22:38Z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0x010100F0F4EB1FA8A5C94B95AB093226B2CADC</vt:lpwstr>
  </property>
</Properties>
</file>