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8" r:id="rId4"/>
    <p:sldMasterId id="2147484556" r:id="rId5"/>
  </p:sldMasterIdLst>
  <p:notesMasterIdLst>
    <p:notesMasterId r:id="rId21"/>
  </p:notesMasterIdLst>
  <p:handoutMasterIdLst>
    <p:handoutMasterId r:id="rId22"/>
  </p:handoutMasterIdLst>
  <p:sldIdLst>
    <p:sldId id="623" r:id="rId6"/>
    <p:sldId id="436" r:id="rId7"/>
    <p:sldId id="607" r:id="rId8"/>
    <p:sldId id="619" r:id="rId9"/>
    <p:sldId id="608" r:id="rId10"/>
    <p:sldId id="613" r:id="rId11"/>
    <p:sldId id="612" r:id="rId12"/>
    <p:sldId id="611" r:id="rId13"/>
    <p:sldId id="614" r:id="rId14"/>
    <p:sldId id="615" r:id="rId15"/>
    <p:sldId id="616" r:id="rId16"/>
    <p:sldId id="617" r:id="rId17"/>
    <p:sldId id="618" r:id="rId18"/>
    <p:sldId id="432" r:id="rId19"/>
    <p:sldId id="621" r:id="rId20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CC66"/>
    <a:srgbClr val="A43F86"/>
    <a:srgbClr val="ECCCE4"/>
    <a:srgbClr val="DBA1CA"/>
    <a:srgbClr val="FFC9C9"/>
    <a:srgbClr val="4B004A"/>
    <a:srgbClr val="F8ECF5"/>
    <a:srgbClr val="752D60"/>
    <a:srgbClr val="EA9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00" autoAdjust="0"/>
    <p:restoredTop sz="88377" autoAdjust="0"/>
  </p:normalViewPr>
  <p:slideViewPr>
    <p:cSldViewPr>
      <p:cViewPr varScale="1">
        <p:scale>
          <a:sx n="65" d="100"/>
          <a:sy n="65" d="100"/>
        </p:scale>
        <p:origin x="135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6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F70048-BD45-4F08-92E4-6A4C2C49E344}" type="datetimeFigureOut">
              <a:rPr lang="en-GB"/>
              <a:pPr>
                <a:defRPr/>
              </a:pPr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05291F4-B475-4CFE-9EE0-5EF57BCA87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9355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7F9DF2-695A-487C-8997-9A87CA55C02F}" type="datetimeFigureOut">
              <a:rPr lang="en-GB"/>
              <a:pPr>
                <a:defRPr/>
              </a:pPr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E8C7E76-F791-42DC-A918-835BF67B57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2624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C7E76-F791-42DC-A918-835BF67B5779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408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C7E76-F791-42DC-A918-835BF67B5779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651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C7E76-F791-42DC-A918-835BF67B5779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3866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043714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5646" y="391438"/>
            <a:ext cx="3646240" cy="45085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E199C2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GB" dirty="0" smtClean="0"/>
              <a:t>PRESENTATION DATE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9771" y="2235209"/>
            <a:ext cx="7830457" cy="2271486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52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err="1" smtClean="0"/>
              <a:t>Powerpoint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Presentation </a:t>
            </a:r>
          </a:p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66055" y="5268187"/>
            <a:ext cx="5653315" cy="1274763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This is where you can put the </a:t>
            </a:r>
            <a:br>
              <a:rPr lang="en-US" dirty="0" smtClean="0"/>
            </a:br>
            <a:r>
              <a:rPr lang="en-US" dirty="0" smtClean="0"/>
              <a:t>full presentation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8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043714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5646" y="391438"/>
            <a:ext cx="3646240" cy="45085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E199C2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GB" dirty="0"/>
              <a:t>PRESENTATION DATE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9771" y="2235209"/>
            <a:ext cx="7830457" cy="2271486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52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err="1"/>
              <a:t>Powerpoint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Presentation </a:t>
            </a:r>
          </a:p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66055" y="5268187"/>
            <a:ext cx="5653315" cy="1274763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This is where you can put the </a:t>
            </a:r>
            <a:br>
              <a:rPr lang="en-US" dirty="0"/>
            </a:br>
            <a:r>
              <a:rPr lang="en-US" dirty="0"/>
              <a:t>full presentation introduction</a:t>
            </a:r>
          </a:p>
        </p:txBody>
      </p:sp>
      <p:pic>
        <p:nvPicPr>
          <p:cNvPr id="8" name="Picture 7" descr="Diocese-of-Truro_Logo_RGB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300" y="5516406"/>
            <a:ext cx="1101685" cy="102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18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5" name="Picture 4" descr="Diocese-of-Truro_Logo_RGB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300" y="5516406"/>
            <a:ext cx="1101685" cy="102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14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4872" y="1300527"/>
            <a:ext cx="8158385" cy="381793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Diocese-of-Truro_Logo_RGB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300" y="5516406"/>
            <a:ext cx="1101685" cy="102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67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767943" y="1300527"/>
            <a:ext cx="3834720" cy="295071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4872" y="1300527"/>
            <a:ext cx="4007299" cy="381793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Diocese-of-Truro_Logo_RGB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300" y="5516406"/>
            <a:ext cx="1101685" cy="102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16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631543"/>
            <a:ext cx="9144000" cy="12264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90482" y="5868814"/>
            <a:ext cx="6216712" cy="592032"/>
          </a:xfrm>
        </p:spPr>
        <p:txBody>
          <a:bodyPr anchor="t" anchorCtr="0">
            <a:normAutofit/>
          </a:bodyPr>
          <a:lstStyle>
            <a:lvl1pPr>
              <a:defRPr sz="2300">
                <a:solidFill>
                  <a:srgbClr val="4B004A"/>
                </a:solidFill>
              </a:defRPr>
            </a:lvl1pPr>
          </a:lstStyle>
          <a:p>
            <a:r>
              <a:rPr lang="en-GB" dirty="0"/>
              <a:t>Caption for the image to go here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Diocese-of-Truro_Logo_RGB-Small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300" y="5516406"/>
            <a:ext cx="1101685" cy="102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17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0" y="3729808"/>
            <a:ext cx="9143999" cy="31624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pl-PL" sz="2800" dirty="0" err="1">
                <a:solidFill>
                  <a:srgbClr val="4B004A"/>
                </a:solidFill>
                <a:latin typeface="Trebuchet MS"/>
                <a:cs typeface="Trebuchet MS"/>
              </a:rPr>
              <a:t>Contact</a:t>
            </a:r>
            <a:r>
              <a:rPr lang="pl-PL" sz="2800" dirty="0">
                <a:solidFill>
                  <a:srgbClr val="4B004A"/>
                </a:solidFill>
                <a:latin typeface="Trebuchet MS"/>
                <a:cs typeface="Trebuchet MS"/>
              </a:rPr>
              <a:t> </a:t>
            </a:r>
            <a:r>
              <a:rPr lang="pl-PL" sz="2800" dirty="0" err="1">
                <a:solidFill>
                  <a:srgbClr val="4B004A"/>
                </a:solidFill>
                <a:latin typeface="Trebuchet MS"/>
                <a:cs typeface="Trebuchet MS"/>
              </a:rPr>
              <a:t>us</a:t>
            </a:r>
            <a:endParaRPr lang="pl-PL" sz="2800" dirty="0">
              <a:solidFill>
                <a:srgbClr val="4B004A"/>
              </a:solidFill>
              <a:latin typeface="Trebuchet MS"/>
              <a:cs typeface="Trebuchet MS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A43F86"/>
                </a:solidFill>
                <a:latin typeface="Trebuchet MS"/>
                <a:cs typeface="Trebuchet MS"/>
              </a:rPr>
              <a:t>Church House, Woodlands Court, </a:t>
            </a:r>
            <a:br>
              <a:rPr lang="en-GB" sz="2400" dirty="0">
                <a:solidFill>
                  <a:srgbClr val="A43F86"/>
                </a:solidFill>
                <a:latin typeface="Trebuchet MS"/>
                <a:cs typeface="Trebuchet MS"/>
              </a:rPr>
            </a:br>
            <a:r>
              <a:rPr lang="en-GB" sz="2400" dirty="0">
                <a:solidFill>
                  <a:srgbClr val="A43F86"/>
                </a:solidFill>
                <a:latin typeface="Trebuchet MS"/>
                <a:cs typeface="Trebuchet MS"/>
              </a:rPr>
              <a:t>Truro Business Park, </a:t>
            </a:r>
            <a:r>
              <a:rPr lang="en-GB" sz="2400" dirty="0" err="1">
                <a:solidFill>
                  <a:srgbClr val="A43F86"/>
                </a:solidFill>
                <a:latin typeface="Trebuchet MS"/>
                <a:cs typeface="Trebuchet MS"/>
              </a:rPr>
              <a:t>Threemilestone</a:t>
            </a:r>
            <a:r>
              <a:rPr lang="en-GB" sz="2400" dirty="0">
                <a:solidFill>
                  <a:srgbClr val="A43F86"/>
                </a:solidFill>
                <a:latin typeface="Trebuchet MS"/>
                <a:cs typeface="Trebuchet MS"/>
              </a:rPr>
              <a:t>, Truro, TR4 9NH</a:t>
            </a:r>
          </a:p>
          <a:p>
            <a:pPr algn="ctr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cs typeface="Trebuchet MS"/>
              </a:rPr>
              <a:t>Telephone </a:t>
            </a:r>
            <a:r>
              <a:rPr lang="pl-PL" sz="2400" dirty="0">
                <a:solidFill>
                  <a:srgbClr val="A43F86"/>
                </a:solidFill>
                <a:latin typeface="Trebuchet MS"/>
                <a:cs typeface="Trebuchet MS"/>
              </a:rPr>
              <a:t>01872 274 351</a:t>
            </a:r>
          </a:p>
          <a:p>
            <a:pPr algn="ctr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cs typeface="Trebuchet MS"/>
              </a:rPr>
              <a:t>Email </a:t>
            </a:r>
            <a:r>
              <a:rPr lang="pl-PL" sz="2400" dirty="0" err="1">
                <a:solidFill>
                  <a:srgbClr val="A43F86"/>
                </a:solidFill>
                <a:latin typeface="Trebuchet MS"/>
                <a:cs typeface="Trebuchet MS"/>
              </a:rPr>
              <a:t>info@truro.anglican.org</a:t>
            </a:r>
            <a:endParaRPr lang="pl-PL" sz="2400" dirty="0">
              <a:solidFill>
                <a:srgbClr val="A43F86"/>
              </a:solidFill>
              <a:latin typeface="Trebuchet MS"/>
              <a:cs typeface="Trebuchet MS"/>
            </a:endParaRPr>
          </a:p>
          <a:p>
            <a:pPr algn="ctr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cs typeface="Trebuchet MS"/>
              </a:rPr>
              <a:t>Website </a:t>
            </a:r>
            <a:r>
              <a:rPr lang="pl-PL" sz="2400" dirty="0">
                <a:solidFill>
                  <a:srgbClr val="A43F86"/>
                </a:solidFill>
                <a:latin typeface="Trebuchet MS"/>
                <a:cs typeface="Trebuchet MS"/>
              </a:rPr>
              <a:t>www.trurodiocese.org.uk/</a:t>
            </a:r>
            <a:endParaRPr lang="en-US" sz="2400" dirty="0">
              <a:solidFill>
                <a:srgbClr val="A43F86"/>
              </a:solidFill>
              <a:latin typeface="Trebuchet MS"/>
              <a:cs typeface="Trebuchet M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 descr="Diocese-of-Truro_Logo_RGB-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785" y="1023852"/>
            <a:ext cx="2494344" cy="23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34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6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4872" y="1300527"/>
            <a:ext cx="8158385" cy="3817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5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767943" y="1300527"/>
            <a:ext cx="3834720" cy="295071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4872" y="1300527"/>
            <a:ext cx="4007299" cy="3817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2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31543"/>
            <a:ext cx="9144000" cy="12264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90482" y="5868814"/>
            <a:ext cx="6216712" cy="592032"/>
          </a:xfrm>
        </p:spPr>
        <p:txBody>
          <a:bodyPr anchor="t" anchorCtr="0">
            <a:normAutofit/>
          </a:bodyPr>
          <a:lstStyle>
            <a:lvl1pPr>
              <a:defRPr sz="2300">
                <a:solidFill>
                  <a:srgbClr val="4B004A"/>
                </a:solidFill>
              </a:defRPr>
            </a:lvl1pPr>
          </a:lstStyle>
          <a:p>
            <a:r>
              <a:rPr lang="en-GB" dirty="0" smtClean="0"/>
              <a:t>Caption for the image to go here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ocese-of-Truro_Logo_RGB-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85" y="5817750"/>
            <a:ext cx="887185" cy="82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97443" y="3729808"/>
            <a:ext cx="3416715" cy="20544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2400" b="0" i="0" dirty="0" err="1" smtClean="0">
                <a:solidFill>
                  <a:srgbClr val="4B004A"/>
                </a:solidFill>
                <a:latin typeface="Trebuchet MS"/>
                <a:cs typeface="Trebuchet MS"/>
              </a:rPr>
              <a:t>Contact</a:t>
            </a:r>
            <a:r>
              <a:rPr lang="pl-PL" sz="2400" b="0" i="0" dirty="0" smtClean="0">
                <a:solidFill>
                  <a:srgbClr val="4B004A"/>
                </a:solidFill>
                <a:latin typeface="Trebuchet MS"/>
                <a:cs typeface="Trebuchet MS"/>
              </a:rPr>
              <a:t> </a:t>
            </a:r>
            <a:r>
              <a:rPr lang="pl-PL" sz="2400" b="0" i="0" dirty="0" err="1" smtClean="0">
                <a:solidFill>
                  <a:srgbClr val="4B004A"/>
                </a:solidFill>
                <a:latin typeface="Trebuchet MS"/>
                <a:cs typeface="Trebuchet MS"/>
              </a:rPr>
              <a:t>us</a:t>
            </a:r>
            <a:endParaRPr lang="pl-PL" sz="2400" b="0" i="0" dirty="0" smtClean="0">
              <a:solidFill>
                <a:srgbClr val="4B004A"/>
              </a:solidFill>
              <a:latin typeface="Trebuchet MS"/>
              <a:cs typeface="Trebuchet MS"/>
            </a:endParaRPr>
          </a:p>
          <a:p>
            <a:pPr algn="ctr">
              <a:spcAft>
                <a:spcPts val="0"/>
              </a:spcAft>
            </a:pPr>
            <a:r>
              <a:rPr lang="en-GB" sz="1200" b="0" i="0" kern="1200" dirty="0" smtClean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Church House, Woodlands Court, </a:t>
            </a:r>
            <a:br>
              <a:rPr lang="en-GB" sz="1200" b="0" i="0" kern="1200" dirty="0" smtClean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</a:br>
            <a:r>
              <a:rPr lang="en-GB" sz="1200" b="0" i="0" kern="1200" dirty="0" smtClean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Truro Business Park, </a:t>
            </a:r>
            <a:r>
              <a:rPr lang="en-GB" sz="1200" b="0" i="0" kern="1200" dirty="0" err="1" smtClean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Threemilestone</a:t>
            </a:r>
            <a:r>
              <a:rPr lang="en-GB" sz="1200" b="0" i="0" kern="1200" dirty="0" smtClean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, </a:t>
            </a:r>
            <a:br>
              <a:rPr lang="en-GB" sz="1200" b="0" i="0" kern="1200" dirty="0" smtClean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</a:br>
            <a:r>
              <a:rPr lang="en-GB" sz="1200" b="0" i="0" kern="1200" dirty="0" smtClean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Truro, TR4 9NH</a:t>
            </a:r>
          </a:p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1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Telephone </a:t>
            </a:r>
            <a:r>
              <a:rPr lang="pl-PL" sz="1200" b="0" i="0" dirty="0" smtClean="0">
                <a:solidFill>
                  <a:srgbClr val="A43F86"/>
                </a:solidFill>
                <a:latin typeface="Trebuchet MS"/>
                <a:cs typeface="Trebuchet MS"/>
              </a:rPr>
              <a:t>01872 274 351</a:t>
            </a:r>
          </a:p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1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Email </a:t>
            </a:r>
            <a:r>
              <a:rPr lang="pl-PL" sz="1200" b="0" i="0" dirty="0" err="1" smtClean="0">
                <a:solidFill>
                  <a:srgbClr val="A43F86"/>
                </a:solidFill>
                <a:latin typeface="Trebuchet MS"/>
                <a:cs typeface="Trebuchet MS"/>
              </a:rPr>
              <a:t>info@truro.anglican.org</a:t>
            </a:r>
            <a:endParaRPr lang="pl-PL" sz="1200" b="0" i="0" dirty="0" smtClean="0">
              <a:solidFill>
                <a:srgbClr val="A43F86"/>
              </a:solidFill>
              <a:latin typeface="Trebuchet MS"/>
              <a:cs typeface="Trebuchet MS"/>
            </a:endParaRPr>
          </a:p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12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Website</a:t>
            </a:r>
            <a:r>
              <a:rPr lang="pl-PL" sz="1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l-PL" sz="1200" b="0" i="0" dirty="0" err="1" smtClean="0">
                <a:solidFill>
                  <a:srgbClr val="A43F86"/>
                </a:solidFill>
                <a:latin typeface="Trebuchet MS"/>
                <a:cs typeface="Trebuchet MS"/>
              </a:rPr>
              <a:t>www.truro.anglican.org</a:t>
            </a:r>
            <a:endParaRPr lang="en-US" sz="1200" b="0" i="0" dirty="0">
              <a:solidFill>
                <a:srgbClr val="A43F86"/>
              </a:solidFill>
              <a:latin typeface="Trebuchet MS"/>
              <a:cs typeface="Trebuchet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148114" y="3476170"/>
            <a:ext cx="4855029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Diocese-of-Truro_Logo_RGB-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023852"/>
            <a:ext cx="2144070" cy="199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8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95329" y="659479"/>
            <a:ext cx="7804563" cy="8201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EA941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2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95329" y="659479"/>
            <a:ext cx="7804563" cy="8201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EA941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308304" y="5085184"/>
            <a:ext cx="1835696" cy="17728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895350" y="2266950"/>
            <a:ext cx="7358063" cy="2324100"/>
          </a:xfrm>
          <a:prstGeom prst="rect">
            <a:avLst/>
          </a:prstGeom>
        </p:spPr>
        <p:txBody>
          <a:bodyPr lIns="0" tIns="0" rIns="0" bIns="0"/>
          <a:lstStyle>
            <a:lvl1pPr defTabSz="309563"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0408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4990" y="487489"/>
            <a:ext cx="8319804" cy="8201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idx="1"/>
          </p:nvPr>
        </p:nvSpPr>
        <p:spPr>
          <a:xfrm>
            <a:off x="411670" y="1348830"/>
            <a:ext cx="8313123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pic>
        <p:nvPicPr>
          <p:cNvPr id="4" name="Picture 3" descr="J:\ADMIN GENERAL\LOGOS\New Logo + Styleguide\Primary Brand\Office\RGB\Diocese-of-Truro_Logo_RGB-Small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713413"/>
            <a:ext cx="116046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76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9" r:id="rId8"/>
    <p:sldLayoutId id="214748453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900" b="0" i="0" kern="1200" baseline="0">
          <a:solidFill>
            <a:srgbClr val="4B004A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–"/>
        <a:defRPr sz="1800" b="0" i="0" kern="1200">
          <a:solidFill>
            <a:srgbClr val="59595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•"/>
        <a:defRPr sz="14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4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808080"/>
        </a:buClr>
        <a:buFont typeface="Arial"/>
        <a:buChar char="•"/>
        <a:defRPr sz="11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4990" y="487489"/>
            <a:ext cx="8319804" cy="8201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idx="1"/>
          </p:nvPr>
        </p:nvSpPr>
        <p:spPr>
          <a:xfrm>
            <a:off x="411670" y="1348830"/>
            <a:ext cx="8313123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69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7" r:id="rId1"/>
    <p:sldLayoutId id="2147484558" r:id="rId2"/>
    <p:sldLayoutId id="2147484559" r:id="rId3"/>
    <p:sldLayoutId id="2147484560" r:id="rId4"/>
    <p:sldLayoutId id="2147484561" r:id="rId5"/>
    <p:sldLayoutId id="2147484562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hdr="0"/>
  <p:txStyles>
    <p:titleStyle>
      <a:lvl1pPr algn="l" defTabSz="457200" rtl="0" eaLnBrk="1" latinLnBrk="0" hangingPunct="1">
        <a:spcBef>
          <a:spcPct val="0"/>
        </a:spcBef>
        <a:buNone/>
        <a:defRPr sz="3600" b="0" i="0" kern="1200" baseline="0">
          <a:solidFill>
            <a:srgbClr val="4B004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•"/>
        <a:defRPr sz="3200" b="0" i="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–"/>
        <a:defRPr sz="2800" b="0" i="0" kern="1200">
          <a:solidFill>
            <a:srgbClr val="59595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•"/>
        <a:defRPr sz="24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0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808080"/>
        </a:buClr>
        <a:buFont typeface="Arial"/>
        <a:buChar char="•"/>
        <a:defRPr sz="18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ritagefund.org.uk/" TargetMode="External"/><Relationship Id="rId3" Type="http://schemas.openxmlformats.org/officeDocument/2006/relationships/image" Target="../media/image20.jpg"/><Relationship Id="rId7" Type="http://schemas.openxmlformats.org/officeDocument/2006/relationships/hyperlink" Target="https://www.tnlcommunityfund.org.uk/" TargetMode="Externa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nationalchurchestrust.org/our-grants" TargetMode="External"/><Relationship Id="rId11" Type="http://schemas.openxmlformats.org/officeDocument/2006/relationships/image" Target="../media/image23.jpg"/><Relationship Id="rId5" Type="http://schemas.openxmlformats.org/officeDocument/2006/relationships/hyperlink" Target="https://www.chct.info/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s://www.allchurches.co.uk/" TargetMode="External"/><Relationship Id="rId9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formation-cornwall.org.uk/areas-of-work/meet-the-funders" TargetMode="External"/><Relationship Id="rId2" Type="http://schemas.openxmlformats.org/officeDocument/2006/relationships/hyperlink" Target="https://transformation-cornwall.org.uk/mtf-2020-programme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StUMxz2uAHU&amp;t=3s" TargetMode="External"/><Relationship Id="rId4" Type="http://schemas.openxmlformats.org/officeDocument/2006/relationships/hyperlink" Target="https://trurodiocese.org.uk/resources/parish-resources/stewardship/meet-the-funder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ogethernetwork.org.uk/uploads/shared/MtF-Resource-Document.pdf" TargetMode="External"/><Relationship Id="rId2" Type="http://schemas.openxmlformats.org/officeDocument/2006/relationships/hyperlink" Target="https://transformation-cornwall.org.uk/resources/meet-the-funders-main-spring-event-resources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hyperlink" Target="https://transformation-cornwall.org.uk/resources/transformation-cornwall-grants-lis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urodiocese.org.uk/resources/parish-resources/funds-for-mission/" TargetMode="External"/><Relationship Id="rId2" Type="http://schemas.openxmlformats.org/officeDocument/2006/relationships/hyperlink" Target="https://truro.churchgrants.co.uk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ishresources.org.uk/wp-content/uploads/Charitable-Grants-for-Churches-Jul-2020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hyperlink" Target="https://www.ecclesiastical.com/church/fundraising/" TargetMode="External"/><Relationship Id="rId4" Type="http://schemas.openxmlformats.org/officeDocument/2006/relationships/hyperlink" Target="https://www.cornwallcommunityfoundation.com/introduction-to-grants/available-grant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8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727" t="9610" r="21052" b="8478"/>
          <a:stretch/>
        </p:blipFill>
        <p:spPr>
          <a:xfrm>
            <a:off x="611560" y="188640"/>
            <a:ext cx="8141817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3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877" y="764704"/>
            <a:ext cx="8158380" cy="632290"/>
          </a:xfrm>
        </p:spPr>
        <p:txBody>
          <a:bodyPr/>
          <a:lstStyle/>
          <a:p>
            <a:r>
              <a:rPr lang="en-GB" dirty="0" smtClean="0"/>
              <a:t>Cornwall Community Foundation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5" t="7546" r="815" b="5679"/>
          <a:stretch/>
        </p:blipFill>
        <p:spPr>
          <a:xfrm>
            <a:off x="-38183" y="1988840"/>
            <a:ext cx="9204500" cy="45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9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158380" cy="632290"/>
          </a:xfrm>
        </p:spPr>
        <p:txBody>
          <a:bodyPr/>
          <a:lstStyle/>
          <a:p>
            <a:r>
              <a:rPr lang="en-GB" dirty="0" err="1" smtClean="0"/>
              <a:t>Ecclesiatical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827" t="8554" r="14256" b="6914"/>
          <a:stretch/>
        </p:blipFill>
        <p:spPr>
          <a:xfrm>
            <a:off x="-25681" y="881336"/>
            <a:ext cx="9169681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289" y="3949716"/>
            <a:ext cx="2647132" cy="1290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few Key funders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4872" y="1300526"/>
            <a:ext cx="8158385" cy="500879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All Churches Trust</a:t>
            </a:r>
          </a:p>
          <a:p>
            <a:pPr marL="400050" lvl="1" indent="0">
              <a:buNone/>
            </a:pPr>
            <a:r>
              <a:rPr lang="en-GB" sz="2200" dirty="0" smtClean="0">
                <a:hlinkClick r:id="rId4"/>
              </a:rPr>
              <a:t>https</a:t>
            </a:r>
            <a:r>
              <a:rPr lang="en-GB" sz="2200" dirty="0">
                <a:hlinkClick r:id="rId4"/>
              </a:rPr>
              <a:t>://</a:t>
            </a:r>
            <a:r>
              <a:rPr lang="en-GB" sz="2200" dirty="0" smtClean="0">
                <a:hlinkClick r:id="rId4"/>
              </a:rPr>
              <a:t>www.allchurches.co.uk/</a:t>
            </a:r>
            <a:endParaRPr lang="en-GB" sz="2200" dirty="0" smtClean="0"/>
          </a:p>
          <a:p>
            <a:pPr marL="400050" lvl="1" indent="0">
              <a:buNone/>
            </a:pPr>
            <a:endParaRPr lang="en-GB" sz="900" dirty="0"/>
          </a:p>
          <a:p>
            <a:r>
              <a:rPr lang="en-GB" dirty="0" smtClean="0">
                <a:solidFill>
                  <a:schemeClr val="tx1"/>
                </a:solidFill>
              </a:rPr>
              <a:t>Cornwall Historic Churches Trust</a:t>
            </a:r>
          </a:p>
          <a:p>
            <a:pPr marL="400050" lvl="1" indent="0">
              <a:buNone/>
            </a:pPr>
            <a:r>
              <a:rPr lang="en-GB" sz="2200" dirty="0">
                <a:hlinkClick r:id="rId5"/>
              </a:rPr>
              <a:t>https://www.chct.info</a:t>
            </a:r>
            <a:r>
              <a:rPr lang="en-GB" sz="2200" dirty="0" smtClean="0">
                <a:hlinkClick r:id="rId5"/>
              </a:rPr>
              <a:t>/</a:t>
            </a:r>
            <a:endParaRPr lang="en-GB" sz="2200" dirty="0" smtClean="0"/>
          </a:p>
          <a:p>
            <a:pPr marL="400050" lvl="1" indent="0">
              <a:buNone/>
            </a:pPr>
            <a:endParaRPr lang="en-GB" sz="1000" dirty="0"/>
          </a:p>
          <a:p>
            <a:r>
              <a:rPr lang="en-GB" dirty="0" smtClean="0">
                <a:solidFill>
                  <a:schemeClr val="tx1"/>
                </a:solidFill>
              </a:rPr>
              <a:t>National Churches Trust </a:t>
            </a:r>
          </a:p>
          <a:p>
            <a:pPr marL="400050" lvl="1" indent="0">
              <a:buNone/>
            </a:pPr>
            <a:r>
              <a:rPr lang="en-GB" sz="2000" dirty="0">
                <a:hlinkClick r:id="rId6"/>
              </a:rPr>
              <a:t>https://</a:t>
            </a:r>
            <a:r>
              <a:rPr lang="en-GB" sz="2000" dirty="0" smtClean="0">
                <a:hlinkClick r:id="rId6"/>
              </a:rPr>
              <a:t>www.nationalchurchestrust.org/our-grants</a:t>
            </a:r>
            <a:endParaRPr lang="en-GB" sz="2000" dirty="0" smtClean="0"/>
          </a:p>
          <a:p>
            <a:pPr marL="400050" lvl="1" indent="0">
              <a:buNone/>
            </a:pPr>
            <a:endParaRPr lang="en-GB" sz="1000" dirty="0"/>
          </a:p>
          <a:p>
            <a:r>
              <a:rPr lang="en-GB" dirty="0" smtClean="0">
                <a:solidFill>
                  <a:schemeClr val="tx1"/>
                </a:solidFill>
              </a:rPr>
              <a:t>National </a:t>
            </a:r>
            <a:r>
              <a:rPr lang="en-GB" dirty="0">
                <a:solidFill>
                  <a:schemeClr val="tx1"/>
                </a:solidFill>
              </a:rPr>
              <a:t>Lottery Community </a:t>
            </a:r>
            <a:r>
              <a:rPr lang="en-GB" dirty="0" smtClean="0">
                <a:solidFill>
                  <a:schemeClr val="tx1"/>
                </a:solidFill>
              </a:rPr>
              <a:t>Fund</a:t>
            </a:r>
          </a:p>
          <a:p>
            <a:pPr marL="400050" lvl="1" indent="0">
              <a:buNone/>
            </a:pPr>
            <a:r>
              <a:rPr lang="en-GB" sz="2000" dirty="0">
                <a:hlinkClick r:id="rId7"/>
              </a:rPr>
              <a:t>https://www.tnlcommunityfund.org.uk</a:t>
            </a:r>
            <a:r>
              <a:rPr lang="en-GB" sz="2000" dirty="0" smtClean="0">
                <a:hlinkClick r:id="rId7"/>
              </a:rPr>
              <a:t>/</a:t>
            </a:r>
            <a:endParaRPr lang="en-GB" sz="2000" dirty="0" smtClean="0"/>
          </a:p>
          <a:p>
            <a:pPr marL="400050" lvl="1" indent="0">
              <a:buNone/>
            </a:pPr>
            <a:endParaRPr lang="en-GB" sz="1000" dirty="0"/>
          </a:p>
          <a:p>
            <a:r>
              <a:rPr lang="en-GB" dirty="0" smtClean="0">
                <a:solidFill>
                  <a:schemeClr val="tx1"/>
                </a:solidFill>
              </a:rPr>
              <a:t>National Lottery Heritage Fund</a:t>
            </a:r>
          </a:p>
          <a:p>
            <a:pPr marL="400050" lvl="1" indent="0">
              <a:buNone/>
            </a:pPr>
            <a:r>
              <a:rPr lang="en-GB" sz="2000" dirty="0" smtClean="0">
                <a:hlinkClick r:id="rId8"/>
              </a:rPr>
              <a:t>https</a:t>
            </a:r>
            <a:r>
              <a:rPr lang="en-GB" sz="2000" dirty="0">
                <a:hlinkClick r:id="rId8"/>
              </a:rPr>
              <a:t>://www.heritagefund.org.uk</a:t>
            </a:r>
            <a:r>
              <a:rPr lang="en-GB" sz="2000" dirty="0" smtClean="0">
                <a:hlinkClick r:id="rId8"/>
              </a:rPr>
              <a:t>/</a:t>
            </a:r>
            <a:endParaRPr lang="en-GB" sz="2000" dirty="0" smtClean="0"/>
          </a:p>
          <a:p>
            <a:pPr marL="400050" lvl="1" indent="0">
              <a:buNone/>
            </a:pPr>
            <a:endParaRPr lang="en-GB" sz="2000" dirty="0" smtClean="0"/>
          </a:p>
          <a:p>
            <a:pPr marL="400050" lvl="1" indent="0">
              <a:buNone/>
            </a:pPr>
            <a:endParaRPr lang="en-GB" sz="2000" dirty="0" smtClean="0"/>
          </a:p>
          <a:p>
            <a:pPr marL="400050" lvl="1" indent="0">
              <a:buNone/>
            </a:pPr>
            <a:endParaRPr lang="en-GB" sz="2000" dirty="0" smtClean="0"/>
          </a:p>
          <a:p>
            <a:pPr marL="400050" lvl="1" indent="0">
              <a:buNone/>
            </a:pPr>
            <a:endParaRPr lang="en-GB" sz="2000" dirty="0" smtClean="0"/>
          </a:p>
          <a:p>
            <a:pPr marL="400050" lvl="1" indent="0">
              <a:buNone/>
            </a:pPr>
            <a:endParaRPr lang="en-GB" sz="2000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452" y="632446"/>
            <a:ext cx="3488096" cy="1046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/>
          <a:srcRect l="67871" t="43673" r="23750" b="42914"/>
          <a:stretch/>
        </p:blipFill>
        <p:spPr>
          <a:xfrm>
            <a:off x="7284552" y="1856445"/>
            <a:ext cx="1010293" cy="909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302" y="5215773"/>
            <a:ext cx="2377119" cy="907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13" y="2890578"/>
            <a:ext cx="1117988" cy="126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8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5229200"/>
            <a:ext cx="4544899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Christine Salaman, Parish Support Advisor</a:t>
            </a:r>
          </a:p>
          <a:p>
            <a:pPr algn="ctr"/>
            <a:r>
              <a:rPr lang="en-GB" dirty="0" smtClean="0"/>
              <a:t>christine.salaman@truro.anglican.org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81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Meet the funders Workshops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99817" y="1039269"/>
            <a:ext cx="8528499" cy="47083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sz="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500" dirty="0" smtClean="0">
              <a:solidFill>
                <a:schemeClr val="tx1"/>
              </a:solidFill>
            </a:endParaRPr>
          </a:p>
          <a:p>
            <a:r>
              <a:rPr lang="en-GB" sz="3100" b="1" dirty="0" smtClean="0">
                <a:solidFill>
                  <a:schemeClr val="tx1"/>
                </a:solidFill>
              </a:rPr>
              <a:t>Weds 25</a:t>
            </a:r>
            <a:r>
              <a:rPr lang="en-GB" sz="3100" b="1" baseline="30000" dirty="0" smtClean="0">
                <a:solidFill>
                  <a:schemeClr val="tx1"/>
                </a:solidFill>
              </a:rPr>
              <a:t>th</a:t>
            </a:r>
            <a:r>
              <a:rPr lang="en-GB" sz="3100" b="1" dirty="0" smtClean="0">
                <a:solidFill>
                  <a:schemeClr val="tx1"/>
                </a:solidFill>
              </a:rPr>
              <a:t> Nov 11am Surgery 3</a:t>
            </a:r>
            <a:r>
              <a:rPr lang="en-GB" sz="3100" dirty="0" smtClean="0">
                <a:solidFill>
                  <a:schemeClr val="tx1"/>
                </a:solidFill>
              </a:rPr>
              <a:t>: </a:t>
            </a:r>
            <a:r>
              <a:rPr lang="en-GB" sz="3100" dirty="0">
                <a:solidFill>
                  <a:schemeClr val="tx1"/>
                </a:solidFill>
              </a:rPr>
              <a:t>Understanding key questions in a funding application and where to look for potential </a:t>
            </a:r>
            <a:r>
              <a:rPr lang="en-GB" sz="3100" dirty="0" smtClean="0">
                <a:solidFill>
                  <a:schemeClr val="tx1"/>
                </a:solidFill>
              </a:rPr>
              <a:t>funders</a:t>
            </a:r>
          </a:p>
          <a:p>
            <a:pPr marL="0" indent="0">
              <a:buNone/>
            </a:pPr>
            <a:endParaRPr lang="en-GB" sz="1300" dirty="0" smtClean="0">
              <a:solidFill>
                <a:schemeClr val="tx1"/>
              </a:solidFill>
            </a:endParaRPr>
          </a:p>
          <a:p>
            <a:r>
              <a:rPr lang="en-GB" sz="3100" b="1" dirty="0" smtClean="0">
                <a:solidFill>
                  <a:schemeClr val="tx1"/>
                </a:solidFill>
              </a:rPr>
              <a:t>Thurs 3</a:t>
            </a:r>
            <a:r>
              <a:rPr lang="en-GB" sz="3100" b="1" baseline="30000" dirty="0" smtClean="0">
                <a:solidFill>
                  <a:schemeClr val="tx1"/>
                </a:solidFill>
              </a:rPr>
              <a:t>rd</a:t>
            </a:r>
            <a:r>
              <a:rPr lang="en-GB" sz="3100" b="1" dirty="0" smtClean="0">
                <a:solidFill>
                  <a:schemeClr val="tx1"/>
                </a:solidFill>
              </a:rPr>
              <a:t> Dec, 2.00-3.30pm: funders Workshop</a:t>
            </a:r>
            <a:r>
              <a:rPr lang="en-GB" sz="3100" dirty="0" smtClean="0">
                <a:solidFill>
                  <a:schemeClr val="tx1"/>
                </a:solidFill>
              </a:rPr>
              <a:t>. Grant managers from the National Lottery community fund, All Churches Trust, </a:t>
            </a:r>
            <a:r>
              <a:rPr lang="en-GB" sz="3100" dirty="0">
                <a:solidFill>
                  <a:schemeClr val="tx1"/>
                </a:solidFill>
              </a:rPr>
              <a:t>Cornwall Community </a:t>
            </a:r>
            <a:r>
              <a:rPr lang="en-GB" sz="3100" dirty="0" smtClean="0">
                <a:solidFill>
                  <a:schemeClr val="tx1"/>
                </a:solidFill>
              </a:rPr>
              <a:t>Foundation, Groundworks South West ( Tesco bags of help and Comic Relief funds), </a:t>
            </a:r>
            <a:endParaRPr lang="en-GB" sz="3100" dirty="0"/>
          </a:p>
          <a:p>
            <a:pPr marL="0" indent="0">
              <a:buNone/>
            </a:pPr>
            <a:endParaRPr lang="en-GB" sz="1100" dirty="0" smtClean="0">
              <a:hlinkClick r:id="rId2"/>
            </a:endParaRPr>
          </a:p>
          <a:p>
            <a:pPr marL="0" indent="0">
              <a:buNone/>
            </a:pPr>
            <a:r>
              <a:rPr lang="en-GB" sz="3100" u="sng" dirty="0">
                <a:hlinkClick r:id="rId3"/>
              </a:rPr>
              <a:t>https://transformation-cornwall.org.uk/areas-of-work/meet-the-funders</a:t>
            </a:r>
            <a:r>
              <a:rPr lang="en-GB" sz="3100" dirty="0"/>
              <a:t> </a:t>
            </a:r>
          </a:p>
          <a:p>
            <a:pPr marL="0" indent="0">
              <a:buNone/>
            </a:pPr>
            <a:r>
              <a:rPr lang="en-GB" sz="3100" dirty="0" smtClean="0">
                <a:solidFill>
                  <a:schemeClr val="tx1"/>
                </a:solidFill>
              </a:rPr>
              <a:t>(information</a:t>
            </a:r>
            <a:r>
              <a:rPr lang="en-GB" sz="3100" dirty="0">
                <a:solidFill>
                  <a:schemeClr val="tx1"/>
                </a:solidFill>
              </a:rPr>
              <a:t>, booking links, </a:t>
            </a:r>
            <a:r>
              <a:rPr lang="en-GB" sz="3100" dirty="0" smtClean="0">
                <a:solidFill>
                  <a:schemeClr val="tx1"/>
                </a:solidFill>
              </a:rPr>
              <a:t>recordings)</a:t>
            </a:r>
            <a:endParaRPr lang="en-GB" sz="3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100" dirty="0" smtClean="0">
              <a:hlinkClick r:id="rId4"/>
            </a:endParaRPr>
          </a:p>
          <a:p>
            <a:pPr marL="0" indent="0">
              <a:buNone/>
            </a:pPr>
            <a:r>
              <a:rPr lang="en-GB" sz="3100" dirty="0" smtClean="0">
                <a:hlinkClick r:id="rId4"/>
              </a:rPr>
              <a:t>https</a:t>
            </a:r>
            <a:r>
              <a:rPr lang="en-GB" sz="3100" dirty="0">
                <a:hlinkClick r:id="rId4"/>
              </a:rPr>
              <a:t>://</a:t>
            </a:r>
            <a:r>
              <a:rPr lang="en-GB" sz="3100" dirty="0" smtClean="0">
                <a:hlinkClick r:id="rId4"/>
              </a:rPr>
              <a:t>trurodiocese.org.uk/resources/parish-resources/stewardship/meet-the-funders/</a:t>
            </a:r>
            <a:r>
              <a:rPr lang="en-GB" sz="3100" dirty="0" smtClean="0"/>
              <a:t> </a:t>
            </a:r>
          </a:p>
          <a:p>
            <a:pPr marL="0" indent="0">
              <a:buNone/>
            </a:pPr>
            <a:r>
              <a:rPr lang="en-GB" sz="3100" dirty="0" smtClean="0">
                <a:solidFill>
                  <a:schemeClr val="tx1"/>
                </a:solidFill>
              </a:rPr>
              <a:t>(</a:t>
            </a:r>
            <a:r>
              <a:rPr lang="en-GB" sz="3100" dirty="0">
                <a:solidFill>
                  <a:schemeClr val="tx1"/>
                </a:solidFill>
              </a:rPr>
              <a:t>booking links, </a:t>
            </a:r>
            <a:r>
              <a:rPr lang="en-GB" sz="3100" dirty="0" smtClean="0">
                <a:solidFill>
                  <a:schemeClr val="tx1"/>
                </a:solidFill>
              </a:rPr>
              <a:t>workshop webinar </a:t>
            </a:r>
            <a:r>
              <a:rPr lang="en-GB" sz="3100" dirty="0">
                <a:solidFill>
                  <a:schemeClr val="tx1"/>
                </a:solidFill>
              </a:rPr>
              <a:t>recordings</a:t>
            </a:r>
            <a:r>
              <a:rPr lang="en-GB" sz="31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en-GB" dirty="0" smtClean="0">
              <a:hlinkClick r:id="rId5"/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24" y="5460028"/>
            <a:ext cx="5249092" cy="129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2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2420888"/>
            <a:ext cx="8208912" cy="2271486"/>
          </a:xfrm>
        </p:spPr>
        <p:txBody>
          <a:bodyPr/>
          <a:lstStyle/>
          <a:p>
            <a:r>
              <a:rPr lang="en-GB" sz="4400" b="1" dirty="0" smtClean="0">
                <a:latin typeface="Trebuchet MS" panose="020B0603020202020204" pitchFamily="34" charset="0"/>
              </a:rPr>
              <a:t>Where to find the right funder and Support for your project</a:t>
            </a:r>
          </a:p>
          <a:p>
            <a:r>
              <a:rPr lang="en-GB" sz="2400" b="1" dirty="0" smtClean="0">
                <a:latin typeface="Trebuchet MS" panose="020B0603020202020204" pitchFamily="34" charset="0"/>
              </a:rPr>
              <a:t>Christine Salaman 11/11/2020</a:t>
            </a:r>
            <a:endParaRPr lang="en-GB" sz="24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59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Transformation Cornwall Resources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Meet </a:t>
            </a:r>
            <a:r>
              <a:rPr lang="en-GB" dirty="0" smtClean="0">
                <a:solidFill>
                  <a:schemeClr val="tx1"/>
                </a:solidFill>
              </a:rPr>
              <a:t>the funders Main event </a:t>
            </a:r>
            <a:r>
              <a:rPr lang="en-GB" sz="2000" dirty="0">
                <a:hlinkClick r:id="rId2"/>
              </a:rPr>
              <a:t>https://</a:t>
            </a:r>
            <a:r>
              <a:rPr lang="en-GB" sz="2000" dirty="0" smtClean="0">
                <a:hlinkClick r:id="rId2"/>
              </a:rPr>
              <a:t>transformation-cornwall.org.uk/resources/meet-the-funders-main-spring-event-resources</a:t>
            </a:r>
            <a:endParaRPr lang="en-GB" sz="2000" dirty="0" smtClean="0"/>
          </a:p>
          <a:p>
            <a:r>
              <a:rPr lang="en-GB" dirty="0">
                <a:solidFill>
                  <a:schemeClr val="tx1"/>
                </a:solidFill>
              </a:rPr>
              <a:t>Resource Document </a:t>
            </a:r>
            <a:r>
              <a:rPr lang="en-GB" sz="2000" dirty="0">
                <a:hlinkClick r:id="rId3"/>
              </a:rPr>
              <a:t>https://</a:t>
            </a:r>
            <a:r>
              <a:rPr lang="en-GB" sz="2000" dirty="0" smtClean="0">
                <a:hlinkClick r:id="rId3"/>
              </a:rPr>
              <a:t>togethernetwork.org.uk/uploads/shared/MtF-Resource-Document.pdf</a:t>
            </a:r>
            <a:endParaRPr lang="en-GB" sz="2000" dirty="0" smtClean="0"/>
          </a:p>
          <a:p>
            <a:r>
              <a:rPr lang="en-GB" dirty="0" smtClean="0">
                <a:solidFill>
                  <a:schemeClr val="tx1"/>
                </a:solidFill>
              </a:rPr>
              <a:t>Grants </a:t>
            </a:r>
            <a:r>
              <a:rPr lang="en-GB" dirty="0">
                <a:solidFill>
                  <a:schemeClr val="tx1"/>
                </a:solidFill>
              </a:rPr>
              <a:t>list updated weekly</a:t>
            </a:r>
          </a:p>
          <a:p>
            <a:pPr marL="400050" lvl="1" indent="0">
              <a:buNone/>
            </a:pPr>
            <a:r>
              <a:rPr lang="en-GB" sz="1800" u="sng" dirty="0">
                <a:hlinkClick r:id="rId4"/>
              </a:rPr>
              <a:t>https://transformation-cornwall.org.uk/resources/transformation-cornwall-grants-list</a:t>
            </a:r>
            <a:endParaRPr lang="en-GB" sz="1800" dirty="0"/>
          </a:p>
          <a:p>
            <a:endParaRPr lang="en-GB" sz="2000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089743"/>
            <a:ext cx="6336704" cy="150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4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104" t="10846" r="24541" b="10524"/>
          <a:stretch/>
        </p:blipFill>
        <p:spPr>
          <a:xfrm>
            <a:off x="539552" y="175657"/>
            <a:ext cx="8193226" cy="66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5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Truro Diocese Resources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4010" y="1486402"/>
            <a:ext cx="8158385" cy="3817938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Church Grants                   </a:t>
            </a:r>
            <a:r>
              <a:rPr lang="en-GB" sz="2000" dirty="0">
                <a:hlinkClick r:id="rId2"/>
              </a:rPr>
              <a:t>https://truro.churchgrants.co.uk</a:t>
            </a:r>
            <a:r>
              <a:rPr lang="en-GB" sz="2000" dirty="0" smtClean="0">
                <a:hlinkClick r:id="rId2"/>
              </a:rPr>
              <a:t>/</a:t>
            </a:r>
            <a:endParaRPr lang="en-GB" sz="2000" dirty="0" smtClean="0"/>
          </a:p>
          <a:p>
            <a:pPr marL="400050" lvl="1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You will need your parish reference number – contact Christine if you don’t know it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chemeClr val="tx1"/>
                </a:solidFill>
              </a:rPr>
              <a:t>Funds for </a:t>
            </a:r>
            <a:r>
              <a:rPr lang="en-GB" dirty="0">
                <a:solidFill>
                  <a:schemeClr val="tx1"/>
                </a:solidFill>
              </a:rPr>
              <a:t>Mission </a:t>
            </a:r>
            <a:r>
              <a:rPr lang="en-GB" sz="2000" dirty="0">
                <a:hlinkClick r:id="rId3"/>
              </a:rPr>
              <a:t>https://trurodiocese.org.uk/resources/parish-resources/funds-for-mission</a:t>
            </a:r>
            <a:r>
              <a:rPr lang="en-GB" sz="2000" dirty="0" smtClean="0">
                <a:hlinkClick r:id="rId3"/>
              </a:rPr>
              <a:t>/</a:t>
            </a:r>
            <a:endParaRPr lang="en-GB" sz="2000" dirty="0" smtClean="0"/>
          </a:p>
          <a:p>
            <a:pPr marL="400050" lvl="1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72" y="629534"/>
            <a:ext cx="2195385" cy="8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2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623" t="8992" r="12079" b="5206"/>
          <a:stretch/>
        </p:blipFill>
        <p:spPr>
          <a:xfrm>
            <a:off x="0" y="332656"/>
            <a:ext cx="911974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3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610" t="16697" r="26469" b="6983"/>
          <a:stretch/>
        </p:blipFill>
        <p:spPr>
          <a:xfrm>
            <a:off x="0" y="335355"/>
            <a:ext cx="9036496" cy="626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4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587" t="41529" r="66280" b="43477"/>
          <a:stretch/>
        </p:blipFill>
        <p:spPr>
          <a:xfrm>
            <a:off x="7092280" y="242920"/>
            <a:ext cx="1800200" cy="1661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16212"/>
            <a:ext cx="8158380" cy="632290"/>
          </a:xfrm>
        </p:spPr>
        <p:txBody>
          <a:bodyPr/>
          <a:lstStyle/>
          <a:p>
            <a:r>
              <a:rPr lang="en-GB" dirty="0" smtClean="0"/>
              <a:t>Other places to try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4503" y="1073782"/>
            <a:ext cx="8909497" cy="5296825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chemeClr val="tx1"/>
                </a:solidFill>
              </a:rPr>
              <a:t>Charitable Grants for Churches </a:t>
            </a:r>
          </a:p>
          <a:p>
            <a:pPr marL="400050" lvl="1" indent="0">
              <a:buNone/>
            </a:pPr>
            <a:r>
              <a:rPr lang="en-GB" sz="2000" dirty="0">
                <a:hlinkClick r:id="rId3"/>
              </a:rPr>
              <a:t>https://</a:t>
            </a:r>
            <a:r>
              <a:rPr lang="en-GB" sz="2000" dirty="0" smtClean="0">
                <a:hlinkClick r:id="rId3"/>
              </a:rPr>
              <a:t>www.parishresources.org.uk/wp-content/uploads/Charitable-Grants-for-Churches-Jul-2020.pdf</a:t>
            </a:r>
            <a:r>
              <a:rPr lang="en-GB" sz="2000" dirty="0" smtClean="0"/>
              <a:t> </a:t>
            </a:r>
          </a:p>
          <a:p>
            <a:pPr marL="457200" indent="-457200"/>
            <a:r>
              <a:rPr lang="en-GB" sz="3000" dirty="0" smtClean="0">
                <a:solidFill>
                  <a:schemeClr val="tx1"/>
                </a:solidFill>
              </a:rPr>
              <a:t>Cornwall Community </a:t>
            </a:r>
            <a:r>
              <a:rPr lang="en-GB" sz="3000" dirty="0">
                <a:solidFill>
                  <a:schemeClr val="tx1"/>
                </a:solidFill>
              </a:rPr>
              <a:t>Foundation         </a:t>
            </a:r>
            <a:r>
              <a:rPr lang="en-GB" sz="3000" dirty="0" smtClean="0">
                <a:solidFill>
                  <a:schemeClr val="tx1"/>
                </a:solidFill>
              </a:rPr>
              <a:t>      </a:t>
            </a:r>
            <a:r>
              <a:rPr lang="en-GB" sz="2400" dirty="0" smtClean="0">
                <a:solidFill>
                  <a:schemeClr val="tx1"/>
                </a:solidFill>
              </a:rPr>
              <a:t>emergency fund and local grants list </a:t>
            </a:r>
            <a:r>
              <a:rPr lang="en-GB" dirty="0" smtClean="0">
                <a:solidFill>
                  <a:schemeClr val="tx1"/>
                </a:solidFill>
              </a:rPr>
              <a:t>: </a:t>
            </a:r>
            <a:r>
              <a:rPr lang="en-GB" sz="2000" dirty="0" smtClean="0">
                <a:hlinkClick r:id="rId4"/>
              </a:rPr>
              <a:t>https</a:t>
            </a:r>
            <a:r>
              <a:rPr lang="en-GB" sz="2000" dirty="0">
                <a:hlinkClick r:id="rId4"/>
              </a:rPr>
              <a:t>://</a:t>
            </a:r>
            <a:r>
              <a:rPr lang="en-GB" sz="2000" dirty="0" smtClean="0">
                <a:hlinkClick r:id="rId4"/>
              </a:rPr>
              <a:t>www.cornwallcommunityfoundation.com/introduction-to-grants/available-grants/</a:t>
            </a:r>
            <a:endParaRPr lang="en-GB" sz="2000" dirty="0"/>
          </a:p>
          <a:p>
            <a:pPr marL="457200" indent="-457200"/>
            <a:r>
              <a:rPr lang="en-GB" sz="3000" dirty="0" smtClean="0">
                <a:solidFill>
                  <a:schemeClr val="tx1"/>
                </a:solidFill>
              </a:rPr>
              <a:t>Local Councils</a:t>
            </a:r>
          </a:p>
          <a:p>
            <a:pPr marL="457200" indent="-457200"/>
            <a:r>
              <a:rPr lang="en-GB" sz="3000" dirty="0" smtClean="0">
                <a:solidFill>
                  <a:schemeClr val="tx1"/>
                </a:solidFill>
              </a:rPr>
              <a:t>Ecclesiastical: </a:t>
            </a:r>
            <a:r>
              <a:rPr lang="en-GB" sz="2400" dirty="0" smtClean="0">
                <a:solidFill>
                  <a:schemeClr val="tx1"/>
                </a:solidFill>
              </a:rPr>
              <a:t>list of funders for grants during Covid19 and beyond plus tips on fundraising</a:t>
            </a:r>
          </a:p>
          <a:p>
            <a:pPr marL="400050" lvl="1" indent="0">
              <a:buNone/>
            </a:pPr>
            <a:r>
              <a:rPr lang="en-GB" sz="2000" dirty="0" smtClean="0">
                <a:hlinkClick r:id="rId5"/>
              </a:rPr>
              <a:t>https</a:t>
            </a:r>
            <a:r>
              <a:rPr lang="en-GB" sz="2000" dirty="0">
                <a:hlinkClick r:id="rId5"/>
              </a:rPr>
              <a:t>://www.ecclesiastical.com/church/fundraising</a:t>
            </a:r>
            <a:r>
              <a:rPr lang="en-GB" sz="2000" dirty="0" smtClean="0">
                <a:hlinkClick r:id="rId5"/>
              </a:rPr>
              <a:t>/</a:t>
            </a:r>
            <a:endParaRPr lang="en-GB" sz="2000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847050"/>
            <a:ext cx="2834067" cy="82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6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950" t="9366" r="20958" b="6150"/>
          <a:stretch/>
        </p:blipFill>
        <p:spPr>
          <a:xfrm>
            <a:off x="539552" y="173239"/>
            <a:ext cx="8162204" cy="667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6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T Powerpoint Template - church hou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oT Powerpoint Template" id="{BDAC9150-ADCA-4CA9-B813-88BAB4B65894}" vid="{5B43F5B5-0477-44C3-B66C-D9FA113AB9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oT Powerpoint Template - church house" id="{6E2F97CD-7DCD-475B-BFBA-FB551E64BEEB}" vid="{204275E8-6CD6-4BB0-9DDE-3D405E0E965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F4EB1FA8A5C94B95AB093226B2CADC" ma:contentTypeVersion="12" ma:contentTypeDescription="Create a new document." ma:contentTypeScope="" ma:versionID="e68bf9b7fb0873ccea75df830bddcc55">
  <xsd:schema xmlns:xsd="http://www.w3.org/2001/XMLSchema" xmlns:xs="http://www.w3.org/2001/XMLSchema" xmlns:p="http://schemas.microsoft.com/office/2006/metadata/properties" xmlns:ns3="43c2a578-4971-4108-8160-4bed4e1abb1f" xmlns:ns4="7f293aee-5278-4a8a-9d85-8893529dd073" targetNamespace="http://schemas.microsoft.com/office/2006/metadata/properties" ma:root="true" ma:fieldsID="4463ba1ff3dfacb2130c556ba836e772" ns3:_="" ns4:_="">
    <xsd:import namespace="43c2a578-4971-4108-8160-4bed4e1abb1f"/>
    <xsd:import namespace="7f293aee-5278-4a8a-9d85-8893529dd0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c2a578-4971-4108-8160-4bed4e1abb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293aee-5278-4a8a-9d85-8893529dd07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794321-2487-4B1F-8A25-0373D8D668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c2a578-4971-4108-8160-4bed4e1abb1f"/>
    <ds:schemaRef ds:uri="7f293aee-5278-4a8a-9d85-8893529dd0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C0C3D2-9FFB-4638-BCE5-19A3D2DA4C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1C313F-8280-4224-8593-979F475D0A92}">
  <ds:schemaRefs>
    <ds:schemaRef ds:uri="43c2a578-4971-4108-8160-4bed4e1abb1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f293aee-5278-4a8a-9d85-8893529dd07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DoT Powerpoint Template - church house</Template>
  <TotalTime>12003</TotalTime>
  <Words>257</Words>
  <Application>Microsoft Office PowerPoint</Application>
  <PresentationFormat>On-screen Show (4:3)</PresentationFormat>
  <Paragraphs>60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Helvetica Light</vt:lpstr>
      <vt:lpstr>Trebuchet MS</vt:lpstr>
      <vt:lpstr>DoT Powerpoint Template - church house</vt:lpstr>
      <vt:lpstr>Office Theme</vt:lpstr>
      <vt:lpstr>PowerPoint Presentation</vt:lpstr>
      <vt:lpstr>PowerPoint Presentation</vt:lpstr>
      <vt:lpstr>Transformation Cornwall Resources</vt:lpstr>
      <vt:lpstr>PowerPoint Presentation</vt:lpstr>
      <vt:lpstr>Truro Diocese Resources</vt:lpstr>
      <vt:lpstr>PowerPoint Presentation</vt:lpstr>
      <vt:lpstr>PowerPoint Presentation</vt:lpstr>
      <vt:lpstr>Other places to try</vt:lpstr>
      <vt:lpstr>PowerPoint Presentation</vt:lpstr>
      <vt:lpstr>PowerPoint Presentation</vt:lpstr>
      <vt:lpstr>Cornwall Community Foundation</vt:lpstr>
      <vt:lpstr>Ecclesiatical</vt:lpstr>
      <vt:lpstr>A few Key funders</vt:lpstr>
      <vt:lpstr>PowerPoint Presentation</vt:lpstr>
      <vt:lpstr>Future Meet the funders Workshops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each £10 is spent</dc:title>
  <dc:creator>davidw</dc:creator>
  <cp:lastModifiedBy>Christine Salaman</cp:lastModifiedBy>
  <cp:revision>482</cp:revision>
  <cp:lastPrinted>2016-05-03T12:18:04Z</cp:lastPrinted>
  <dcterms:created xsi:type="dcterms:W3CDTF">2012-09-27T10:40:58Z</dcterms:created>
  <dcterms:modified xsi:type="dcterms:W3CDTF">2020-11-11T12:02:18Z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0x010100F0F4EB1FA8A5C94B95AB093226B2CADC</vt:lpwstr>
  </property>
</Properties>
</file>